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90" r:id="rId17"/>
    <p:sldId id="294" r:id="rId18"/>
    <p:sldId id="295" r:id="rId19"/>
    <p:sldId id="296" r:id="rId20"/>
    <p:sldId id="297" r:id="rId21"/>
    <p:sldId id="298" r:id="rId22"/>
    <p:sldId id="299" r:id="rId23"/>
    <p:sldId id="300" r:id="rId24"/>
    <p:sldId id="301" r:id="rId25"/>
    <p:sldId id="302" r:id="rId26"/>
    <p:sldId id="291" r:id="rId27"/>
    <p:sldId id="293" r:id="rId28"/>
    <p:sldId id="271" r:id="rId29"/>
    <p:sldId id="272" r:id="rId30"/>
    <p:sldId id="273" r:id="rId31"/>
    <p:sldId id="303" r:id="rId32"/>
    <p:sldId id="274" r:id="rId33"/>
    <p:sldId id="275" r:id="rId34"/>
    <p:sldId id="304" r:id="rId35"/>
    <p:sldId id="276" r:id="rId36"/>
    <p:sldId id="277" r:id="rId37"/>
    <p:sldId id="278" r:id="rId38"/>
    <p:sldId id="279" r:id="rId39"/>
    <p:sldId id="280" r:id="rId40"/>
    <p:sldId id="281" r:id="rId41"/>
    <p:sldId id="311" r:id="rId42"/>
    <p:sldId id="282" r:id="rId43"/>
    <p:sldId id="283" r:id="rId44"/>
    <p:sldId id="305" r:id="rId45"/>
    <p:sldId id="312" r:id="rId46"/>
    <p:sldId id="306" r:id="rId47"/>
    <p:sldId id="307" r:id="rId48"/>
    <p:sldId id="310" r:id="rId49"/>
    <p:sldId id="308" r:id="rId50"/>
    <p:sldId id="309" r:id="rId51"/>
    <p:sldId id="284" r:id="rId52"/>
    <p:sldId id="285" r:id="rId53"/>
    <p:sldId id="286" r:id="rId54"/>
    <p:sldId id="287" r:id="rId55"/>
    <p:sldId id="288" r:id="rId56"/>
  </p:sldIdLst>
  <p:sldSz cx="9144000" cy="5143500" type="screen16x9"/>
  <p:notesSz cx="51435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48DB31-07ED-4C9D-8FFC-05D904180876}" v="1" dt="2026-09-05T12:37:03.621"/>
    <p1510:client id="{B9D7FCF8-0DDE-49B3-ADBC-C535A8B2A886}" v="3" dt="2026-09-04T17:37:44.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10"/>
  </p:normalViewPr>
  <p:slideViewPr>
    <p:cSldViewPr snapToGrid="0" snapToObjects="1">
      <p:cViewPr varScale="1">
        <p:scale>
          <a:sx n="121" d="100"/>
          <a:sy n="121" d="100"/>
        </p:scale>
        <p:origin x="108" y="57"/>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 Pearce" userId="bcb0ceb361363989" providerId="LiveId" clId="{F65014EE-8A53-464A-90C4-D91D22D69ED9}"/>
    <pc:docChg chg="custSel addSld modSld">
      <pc:chgData name="Jon Pearce" userId="bcb0ceb361363989" providerId="LiveId" clId="{F65014EE-8A53-464A-90C4-D91D22D69ED9}" dt="2026-09-04T21:46:15.061" v="3" actId="478"/>
      <pc:docMkLst>
        <pc:docMk/>
      </pc:docMkLst>
      <pc:sldChg chg="delSp mod">
        <pc:chgData name="Jon Pearce" userId="bcb0ceb361363989" providerId="LiveId" clId="{F65014EE-8A53-464A-90C4-D91D22D69ED9}" dt="2026-09-04T21:46:15.061" v="3" actId="478"/>
        <pc:sldMkLst>
          <pc:docMk/>
          <pc:sldMk cId="0" sldId="294"/>
        </pc:sldMkLst>
        <pc:spChg chg="del">
          <ac:chgData name="Jon Pearce" userId="bcb0ceb361363989" providerId="LiveId" clId="{F65014EE-8A53-464A-90C4-D91D22D69ED9}" dt="2026-09-04T21:46:15.061" v="3" actId="478"/>
          <ac:spMkLst>
            <pc:docMk/>
            <pc:sldMk cId="0" sldId="294"/>
            <ac:spMk id="13" creationId="{00000000-0000-0000-0000-000000000000}"/>
          </ac:spMkLst>
        </pc:spChg>
      </pc:sldChg>
      <pc:sldChg chg="add setBg">
        <pc:chgData name="Jon Pearce" userId="bcb0ceb361363989" providerId="LiveId" clId="{F65014EE-8A53-464A-90C4-D91D22D69ED9}" dt="2026-09-04T17:36:19.866" v="0"/>
        <pc:sldMkLst>
          <pc:docMk/>
          <pc:sldMk cId="0" sldId="310"/>
        </pc:sldMkLst>
      </pc:sldChg>
      <pc:sldChg chg="add setBg">
        <pc:chgData name="Jon Pearce" userId="bcb0ceb361363989" providerId="LiveId" clId="{F65014EE-8A53-464A-90C4-D91D22D69ED9}" dt="2026-09-04T17:37:11.715" v="1"/>
        <pc:sldMkLst>
          <pc:docMk/>
          <pc:sldMk cId="0" sldId="311"/>
        </pc:sldMkLst>
      </pc:sldChg>
      <pc:sldChg chg="add setBg">
        <pc:chgData name="Jon Pearce" userId="bcb0ceb361363989" providerId="LiveId" clId="{F65014EE-8A53-464A-90C4-D91D22D69ED9}" dt="2026-09-04T17:37:44.106" v="2"/>
        <pc:sldMkLst>
          <pc:docMk/>
          <pc:sldMk cId="0" sldId="312"/>
        </pc:sldMkLst>
      </pc:sldChg>
    </pc:docChg>
  </pc:docChgLst>
  <pc:docChgLst>
    <pc:chgData name="Jon Pearce" userId="bcb0ceb361363989" providerId="LiveId" clId="{45678056-CB74-400B-938E-63B105EB7C2C}"/>
    <pc:docChg chg="delSld">
      <pc:chgData name="Jon Pearce" userId="bcb0ceb361363989" providerId="LiveId" clId="{45678056-CB74-400B-938E-63B105EB7C2C}" dt="2026-09-05T12:37:03.611" v="0" actId="47"/>
      <pc:docMkLst>
        <pc:docMk/>
      </pc:docMkLst>
      <pc:sldChg chg="del">
        <pc:chgData name="Jon Pearce" userId="bcb0ceb361363989" providerId="LiveId" clId="{45678056-CB74-400B-938E-63B105EB7C2C}" dt="2026-09-05T12:37:03.611" v="0" actId="47"/>
        <pc:sldMkLst>
          <pc:docMk/>
          <pc:sldMk cId="791601863" sldId="292"/>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400" b="0" i="0" u="none" strike="noStrike">
                <a:solidFill>
                  <a:srgbClr val="0F2137"/>
                </a:solidFill>
                <a:latin typeface="Calibri"/>
              </a:defRPr>
            </a:pPr>
            <a:r>
              <a:rPr lang="en-US" sz="1400" b="0" i="0" u="none" strike="noStrike">
                <a:solidFill>
                  <a:srgbClr val="0F2137"/>
                </a:solidFill>
                <a:latin typeface="Calibri"/>
              </a:rPr>
              <a:t>Same class of model, two machines</a:t>
            </a:r>
          </a:p>
        </c:rich>
      </c:tx>
      <c:overlay val="0"/>
    </c:title>
    <c:autoTitleDeleted val="0"/>
    <c:plotArea>
      <c:layout/>
      <c:barChart>
        <c:barDir val="bar"/>
        <c:grouping val="clustered"/>
        <c:varyColors val="0"/>
        <c:ser>
          <c:idx val="0"/>
          <c:order val="0"/>
          <c:tx>
            <c:strRef>
              <c:f>Sheet1!$B$1</c:f>
              <c:strCache>
                <c:ptCount val="1"/>
                <c:pt idx="0">
                  <c:v>Words per second</c:v>
                </c:pt>
              </c:strCache>
            </c:strRef>
          </c:tx>
          <c:spPr>
            <a:solidFill>
              <a:srgbClr val="E8A33D"/>
            </a:solidFill>
            <a:effectLst/>
          </c:spPr>
          <c:invertIfNegative val="0"/>
          <c:dLbls>
            <c:numFmt formatCode="0.0" sourceLinked="0"/>
            <c:spPr>
              <a:noFill/>
              <a:ln>
                <a:noFill/>
              </a:ln>
              <a:effectLst/>
            </c:spPr>
            <c:txPr>
              <a:bodyPr/>
              <a:lstStyle/>
              <a:p>
                <a:pPr>
                  <a:defRPr sz="1500" b="1" i="0" u="none" strike="noStrike">
                    <a:solidFill>
                      <a:srgbClr val="0F2137"/>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Gaming PC
12 GB card</c:v>
                </c:pt>
                <c:pt idx="1">
                  <c:v>Mac Mini
48 GB</c:v>
                </c:pt>
              </c:strCache>
            </c:strRef>
          </c:cat>
          <c:val>
            <c:numRef>
              <c:f>Sheet1!$B$2:$B$3</c:f>
              <c:numCache>
                <c:formatCode>General</c:formatCode>
                <c:ptCount val="2"/>
                <c:pt idx="0">
                  <c:v>2.9</c:v>
                </c:pt>
                <c:pt idx="1">
                  <c:v>68</c:v>
                </c:pt>
              </c:numCache>
            </c:numRef>
          </c:val>
          <c:extLst>
            <c:ext xmlns:c16="http://schemas.microsoft.com/office/drawing/2014/chart" uri="{C3380CC4-5D6E-409C-BE32-E72D297353CC}">
              <c16:uniqueId val="{00000000-9366-49FD-AC8A-A1584FF8D4A1}"/>
            </c:ext>
          </c:extLst>
        </c:ser>
        <c:dLbls>
          <c:showLegendKey val="0"/>
          <c:showVal val="1"/>
          <c:showCatName val="0"/>
          <c:showSerName val="0"/>
          <c:showPercent val="0"/>
          <c:showBubbleSize val="0"/>
        </c:dLbls>
        <c:gapWidth val="6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5C6B7A"/>
                </a:solidFill>
                <a:latin typeface="Arial"/>
              </a:defRPr>
            </a:pPr>
            <a:endParaRPr lang="en-US"/>
          </a:p>
        </c:txPr>
        <c:crossAx val="2094734552"/>
        <c:crosses val="autoZero"/>
        <c:auto val="1"/>
        <c:lblAlgn val="ctr"/>
        <c:lblOffset val="100"/>
        <c:noMultiLvlLbl val="1"/>
      </c:catAx>
      <c:valAx>
        <c:axId val="2094734552"/>
        <c:scaling>
          <c:orientation val="minMax"/>
          <c:max val="80"/>
        </c:scaling>
        <c:delete val="0"/>
        <c:axPos val="b"/>
        <c:majorGridlines>
          <c:spPr>
            <a:ln w="12700" cap="flat">
              <a:solidFill>
                <a:srgbClr val="DFE6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000" b="0" i="0" u="none" strike="noStrike">
                <a:solidFill>
                  <a:srgbClr val="5C6B7A"/>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2176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Today: what AI actually is, the tools, and about a dozen real projects we built with it at the clubhouse. Everything I show you actually happened - nothing hypothetical.</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hams should start with chat and stay there until a need pushes them further.</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the March Tech Saturday on WSJT was built. I knew almost nothing about FT8 or Q65 going in.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Best tool available when working from a fixed, limited set of sources. https://notebook.google.com/?_</a:t>
            </a:r>
            <a:r>
              <a:rPr lang="en-US" dirty="0" err="1"/>
              <a:t>gl</a:t>
            </a:r>
            <a:r>
              <a:rPr lang="en-US" dirty="0"/>
              <a:t>=1*ksqz19*_ga*MTgyNTU0MDY2OC4xNzM1MTY2NTA4*_ga_W0LDH41ZCB*czE3NTI2MTUyMzkkbzM4JGcwJHQxNzUyNjE1MjM5JGo2MCRsMCRoMA..</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realization saved me hours immediately. I wish I had understood it sooner.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build an agent when you find yourself doing the same AI task on a schedule.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here comes from models I actually ran on my own hardware, not from vendor spec sheets.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number that governs everything is memory. Parameters in, gigabytes out.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Frontier models. Impressive, but the hardware is out of reach for anyone outside a data center.</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tier I settled on. Fast, private, and no monthly bill.</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core message. The obstacle is not cost, complexity, or skill. It is not knowing what to ask for.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important practical lesson: the graphics card memory limit is a hard wall.</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Useful, but only for narrow well-defined jobs. Not something you hold a conversation with.</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counterintuitive part: speed is comparable across tiers. Capability is what scales.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WSPR question was my test. It is obscure enough that a model either knows it or makes something up — and several made something up very convincingly.</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point: you do not have to pick one. Small model for routine work, large model for judgment.</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most expensive mistake I made and the easiest to avoid.</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Nearly every piece of written content Skunkworks produced in 2026 came out of AI conversation.</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 had been designing this myself with less experience, that error would have gone in unchallenged.</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participation data the board now uses to understand member engagement.</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barrier was not knowledge. It was imagination. Ask AI how to ask.</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recurring document pulling from multiple sources is a candidate for this.</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Camp starts July 6 with seven students. None of this is visible when you edit one screen at a time.</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patience and rigor than any human trainer could sustain — and an honest capability assessment at the end.</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 for any two radios where you have the programming software.</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propagation report agent covered earlier publishes results from this network six times a day.</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Node-RED node that sends move looks identical to one that sends stop. Code does not need to click each one.</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Read-back is the whole point. Every mesh failure I hit looked like success. Code checks every value it sets.</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coordinates with SatNOGS so it pauses during satellite passes.</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evening of work replaced what could have been weeks of chasing a software problem that did not exist.</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"correct" audio level came from studio convention and was simply wrong for this radio and this speech model. Measuring against real traffic found it.</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Roughly 15 minutes per part.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the actual printed parts around here. Also mention: port openings are full-width slots, not shaped holes — forgiving of a 2 mm error and sidesteps the Pi 4 vs Pi 5 port ordering entirely.</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Twenty dollars a month replaces hours of work per week.</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people to pick one thing before they leave today.</a:t>
            </a:r>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here, then open for questions.</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floor. Offer to help anyone get started at a Saturday session.</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get hung up on whether it understands. Judge it by output.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token cost lesson is in the agents section. Watch which model your automation uses.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bought a Mac Mini M4 Pro 48GB specifically to run local models for free.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Hallucination example: it told Chris a #14 wire would not fit through a toroid. It was wrong, and admitted it when challenged.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D5F72-FB81-D2D9-2F69-41FD2DC0DD0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F2D0920-1EB2-DA2F-23C8-DCB08C3BAB3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2539223-11A0-D8D0-EA78-625F1F3A3A6B}"/>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5" name="Footer Placeholder 4">
            <a:extLst>
              <a:ext uri="{FF2B5EF4-FFF2-40B4-BE49-F238E27FC236}">
                <a16:creationId xmlns:a16="http://schemas.microsoft.com/office/drawing/2014/main" id="{901C79EE-DB5D-BCC4-3766-F315384F57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E3B88-A6DF-DDBF-9F76-C825BCD57C15}"/>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278529504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469B1-653C-5425-577A-CFAAA3B365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2EA760-9EB2-9804-18ED-68E36ED2F3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274873-C070-DB9D-D437-EB9422BB3CDE}"/>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5" name="Footer Placeholder 4">
            <a:extLst>
              <a:ext uri="{FF2B5EF4-FFF2-40B4-BE49-F238E27FC236}">
                <a16:creationId xmlns:a16="http://schemas.microsoft.com/office/drawing/2014/main" id="{5FB41F20-40CC-8F2B-65F3-5DEE8A4365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CA845-D92A-D93D-19DE-B24A68002A32}"/>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108215152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D132F2-E454-2C02-806F-A209B98C01BF}"/>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733809-801F-4210-B625-BC6D5E1208C9}"/>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A8396C-145D-E9BB-8473-9F38F8994348}"/>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5" name="Footer Placeholder 4">
            <a:extLst>
              <a:ext uri="{FF2B5EF4-FFF2-40B4-BE49-F238E27FC236}">
                <a16:creationId xmlns:a16="http://schemas.microsoft.com/office/drawing/2014/main" id="{B5B7DFCB-30BA-1C65-B43C-147702B8DF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60D5EE-4C78-7837-662B-E3E2C8643339}"/>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231531957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258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12731-9076-A040-F27F-97F8856AD5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C009A7-8A7A-1E93-6CFE-20C3489272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9B07A2-A205-D97D-FBBC-23557A503D7F}"/>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5" name="Footer Placeholder 4">
            <a:extLst>
              <a:ext uri="{FF2B5EF4-FFF2-40B4-BE49-F238E27FC236}">
                <a16:creationId xmlns:a16="http://schemas.microsoft.com/office/drawing/2014/main" id="{D21F28AB-DC4B-6C46-FE9F-45521FE7F9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D641E0-BD79-146C-F28D-456814B34AC6}"/>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356969675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93937-9697-5371-270E-32AF6F87BEBE}"/>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C54796A-2380-1762-978D-BD00316875CF}"/>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73ECD8-A8DC-B705-D2B1-8438A44149B1}"/>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5" name="Footer Placeholder 4">
            <a:extLst>
              <a:ext uri="{FF2B5EF4-FFF2-40B4-BE49-F238E27FC236}">
                <a16:creationId xmlns:a16="http://schemas.microsoft.com/office/drawing/2014/main" id="{68758F7A-1926-846E-5E4E-64D168CCC8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B9C92-F0B0-3E45-7A57-EA8F1A613292}"/>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141338609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A613E-3480-CB1D-CD4C-D138B1A47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7BAFBB-F0D7-89C5-EE68-E4C09032583A}"/>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E7AFAA-FD57-7287-B8A0-61E8209C3959}"/>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314ED7-F7D2-81A8-015B-69E90CFB535E}"/>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6" name="Footer Placeholder 5">
            <a:extLst>
              <a:ext uri="{FF2B5EF4-FFF2-40B4-BE49-F238E27FC236}">
                <a16:creationId xmlns:a16="http://schemas.microsoft.com/office/drawing/2014/main" id="{25308EF1-395A-6E4A-42E3-57320D8A87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91B67F-3973-D49B-50FF-FC35E12F3D26}"/>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130706571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AC9B9-3C66-1801-D5B8-8D401C620DB0}"/>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F4A6C1-1DEA-BC83-F591-0D4A0B24B671}"/>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BC2BE6D-554A-CE9C-234D-55F6BC73CF7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48CCCA-5DF7-2857-A395-69F9583E55F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A9F4EC5-2F4E-1C73-BAD4-567F60D0E2B3}"/>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2BA66A-6287-2FC4-FF09-8C8D279D4581}"/>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8" name="Footer Placeholder 7">
            <a:extLst>
              <a:ext uri="{FF2B5EF4-FFF2-40B4-BE49-F238E27FC236}">
                <a16:creationId xmlns:a16="http://schemas.microsoft.com/office/drawing/2014/main" id="{F02CC59F-F07C-8EF7-C20D-42A189DFCF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619862-ADC6-A537-6470-78F7B31BCAD9}"/>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115552970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5ACDE-00D8-052A-BCDC-F0723E18C2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0C048C-711B-0E0D-8B3F-74AED30D32BA}"/>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4" name="Footer Placeholder 3">
            <a:extLst>
              <a:ext uri="{FF2B5EF4-FFF2-40B4-BE49-F238E27FC236}">
                <a16:creationId xmlns:a16="http://schemas.microsoft.com/office/drawing/2014/main" id="{9B1218EB-A1FA-C0CB-BC3C-709A937BFE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B46172-D2E5-6CA6-5A63-7FC9C55ADB46}"/>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42629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063ED2-CF92-EE51-54D3-E4C81F790C65}"/>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3" name="Footer Placeholder 2">
            <a:extLst>
              <a:ext uri="{FF2B5EF4-FFF2-40B4-BE49-F238E27FC236}">
                <a16:creationId xmlns:a16="http://schemas.microsoft.com/office/drawing/2014/main" id="{6396CEEC-967A-F65C-8D2F-0E5691DCDB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DDCFC5-AC33-C7DE-8570-8338D595169E}"/>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392133046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228C-8B15-5C9B-9B71-6D19B398F7E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1B01414-B54A-D5A9-7C06-08498BB9AF9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9EC4AA-9FB2-01CF-188C-882EEC67E02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FBDB200-A206-2DFF-565C-1550435E670F}"/>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6" name="Footer Placeholder 5">
            <a:extLst>
              <a:ext uri="{FF2B5EF4-FFF2-40B4-BE49-F238E27FC236}">
                <a16:creationId xmlns:a16="http://schemas.microsoft.com/office/drawing/2014/main" id="{C598D3A7-6579-2EB1-21A9-9AEC420D4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2A6CA3-D2EB-EE7D-2A68-EB6D5B159AE7}"/>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10029151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D2B06-95A2-DD13-3B72-904A82C8459E}"/>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13CEB04-47F1-399F-8B8D-8F578ABC768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CF2B6FB-FDC3-261D-7F89-6C44299C2B1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6FE5C84-2A5F-2001-BFAD-FDC96A7C2E65}"/>
              </a:ext>
            </a:extLst>
          </p:cNvPr>
          <p:cNvSpPr>
            <a:spLocks noGrp="1"/>
          </p:cNvSpPr>
          <p:nvPr>
            <p:ph type="dt" sz="half" idx="10"/>
          </p:nvPr>
        </p:nvSpPr>
        <p:spPr/>
        <p:txBody>
          <a:bodyPr/>
          <a:lstStyle/>
          <a:p>
            <a:fld id="{4A56FC13-0119-4836-B51D-6C62BA1CD40C}" type="datetimeFigureOut">
              <a:rPr lang="en-US" smtClean="0"/>
              <a:t>9/5/2026</a:t>
            </a:fld>
            <a:endParaRPr lang="en-US"/>
          </a:p>
        </p:txBody>
      </p:sp>
      <p:sp>
        <p:nvSpPr>
          <p:cNvPr id="6" name="Footer Placeholder 5">
            <a:extLst>
              <a:ext uri="{FF2B5EF4-FFF2-40B4-BE49-F238E27FC236}">
                <a16:creationId xmlns:a16="http://schemas.microsoft.com/office/drawing/2014/main" id="{226EE4E3-E626-10D7-CE48-122C551772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95452D-FE23-1D8B-3B0D-11B3345B8C46}"/>
              </a:ext>
            </a:extLst>
          </p:cNvPr>
          <p:cNvSpPr>
            <a:spLocks noGrp="1"/>
          </p:cNvSpPr>
          <p:nvPr>
            <p:ph type="sldNum" sz="quarter" idx="12"/>
          </p:nvPr>
        </p:nvSpPr>
        <p:spPr/>
        <p:txBody>
          <a:bodyPr/>
          <a:lstStyle/>
          <a:p>
            <a:fld id="{CA31478D-AD1A-449B-9981-A4454BEE17C2}" type="slidenum">
              <a:rPr lang="en-US" smtClean="0"/>
              <a:t>‹#›</a:t>
            </a:fld>
            <a:endParaRPr lang="en-US"/>
          </a:p>
        </p:txBody>
      </p:sp>
    </p:spTree>
    <p:extLst>
      <p:ext uri="{BB962C8B-B14F-4D97-AF65-F5344CB8AC3E}">
        <p14:creationId xmlns:p14="http://schemas.microsoft.com/office/powerpoint/2010/main" val="35077710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8DBC1B-F988-6658-37B2-6F44D49BDD3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1D6C4D-951E-ACF2-5501-25652E5A2B5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1F537B-63BA-92FD-540C-4341CA8016D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A56FC13-0119-4836-B51D-6C62BA1CD40C}" type="datetimeFigureOut">
              <a:rPr lang="en-US" smtClean="0"/>
              <a:t>9/5/2026</a:t>
            </a:fld>
            <a:endParaRPr lang="en-US"/>
          </a:p>
        </p:txBody>
      </p:sp>
      <p:sp>
        <p:nvSpPr>
          <p:cNvPr id="5" name="Footer Placeholder 4">
            <a:extLst>
              <a:ext uri="{FF2B5EF4-FFF2-40B4-BE49-F238E27FC236}">
                <a16:creationId xmlns:a16="http://schemas.microsoft.com/office/drawing/2014/main" id="{CC6735B3-3435-3383-9509-121DE80C636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B040A2B-2ACE-C997-4E11-C4777BAE250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CA31478D-AD1A-449B-9981-A4454BEE17C2}" type="slidenum">
              <a:rPr lang="en-US" smtClean="0"/>
              <a:t>‹#›</a:t>
            </a:fld>
            <a:endParaRPr lang="en-US"/>
          </a:p>
        </p:txBody>
      </p:sp>
    </p:spTree>
    <p:extLst>
      <p:ext uri="{BB962C8B-B14F-4D97-AF65-F5344CB8AC3E}">
        <p14:creationId xmlns:p14="http://schemas.microsoft.com/office/powerpoint/2010/main" val="399649023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10066"/>
        </a:solidFill>
        <a:effectLst/>
      </p:bgPr>
    </p:bg>
    <p:spTree>
      <p:nvGrpSpPr>
        <p:cNvPr id="1" name=""/>
        <p:cNvGrpSpPr/>
        <p:nvPr/>
      </p:nvGrpSpPr>
      <p:grpSpPr>
        <a:xfrm>
          <a:off x="0" y="0"/>
          <a:ext cx="0" cy="0"/>
          <a:chOff x="0" y="0"/>
          <a:chExt cx="0" cy="0"/>
        </a:xfrm>
      </p:grpSpPr>
      <p:sp>
        <p:nvSpPr>
          <p:cNvPr id="2" name="Text 0"/>
          <p:cNvSpPr/>
          <p:nvPr/>
        </p:nvSpPr>
        <p:spPr>
          <a:xfrm>
            <a:off x="457200" y="411480"/>
            <a:ext cx="8229600" cy="320040"/>
          </a:xfrm>
          <a:prstGeom prst="rect">
            <a:avLst/>
          </a:prstGeom>
          <a:noFill/>
          <a:ln/>
        </p:spPr>
        <p:txBody>
          <a:bodyPr wrap="square" lIns="0" tIns="0" rIns="0" bIns="0" rtlCol="0" anchor="ctr"/>
          <a:lstStyle/>
          <a:p>
            <a:pPr marL="0" indent="0" algn="ctr">
              <a:buNone/>
            </a:pPr>
            <a:r>
              <a:rPr lang="en-US" sz="1400" i="1" dirty="0">
                <a:solidFill>
                  <a:srgbClr val="AACCFF"/>
                </a:solidFill>
                <a:latin typeface="Franklin Gothic Medium" pitchFamily="34" charset="0"/>
                <a:ea typeface="Franklin Gothic Medium" pitchFamily="34" charset="-122"/>
                <a:cs typeface="Franklin Gothic Medium" pitchFamily="34" charset="-120"/>
              </a:rPr>
              <a:t>Learning Stuff!  Building Stuff!  Doing Stuff!  TOGETHER!</a:t>
            </a:r>
            <a:endParaRPr lang="en-US" sz="1400" dirty="0"/>
          </a:p>
        </p:txBody>
      </p:sp>
      <p:sp>
        <p:nvSpPr>
          <p:cNvPr id="3" name="Text 1"/>
          <p:cNvSpPr/>
          <p:nvPr/>
        </p:nvSpPr>
        <p:spPr>
          <a:xfrm>
            <a:off x="457200" y="1143000"/>
            <a:ext cx="8229600" cy="868680"/>
          </a:xfrm>
          <a:prstGeom prst="rect">
            <a:avLst/>
          </a:prstGeom>
          <a:noFill/>
          <a:ln/>
        </p:spPr>
        <p:txBody>
          <a:bodyPr wrap="square" lIns="0" tIns="0" rIns="0" bIns="0" rtlCol="0" anchor="ctr"/>
          <a:lstStyle/>
          <a:p>
            <a:pPr marL="0" indent="0" algn="ctr">
              <a:buNone/>
            </a:pPr>
            <a:r>
              <a:rPr lang="en-US" sz="5200" b="1" dirty="0">
                <a:solidFill>
                  <a:srgbClr val="FFCC00"/>
                </a:solidFill>
                <a:latin typeface="Franklin Gothic Medium" pitchFamily="34" charset="0"/>
                <a:ea typeface="Franklin Gothic Medium" pitchFamily="34" charset="-122"/>
                <a:cs typeface="Franklin Gothic Medium" pitchFamily="34" charset="-120"/>
              </a:rPr>
              <a:t>AI for Hams</a:t>
            </a:r>
            <a:endParaRPr lang="en-US" sz="5200" dirty="0"/>
          </a:p>
        </p:txBody>
      </p:sp>
      <p:sp>
        <p:nvSpPr>
          <p:cNvPr id="4" name="Text 2"/>
          <p:cNvSpPr/>
          <p:nvPr/>
        </p:nvSpPr>
        <p:spPr>
          <a:xfrm>
            <a:off x="457200" y="2011680"/>
            <a:ext cx="8229600" cy="548640"/>
          </a:xfrm>
          <a:prstGeom prst="rect">
            <a:avLst/>
          </a:prstGeom>
          <a:noFill/>
          <a:ln/>
        </p:spPr>
        <p:txBody>
          <a:bodyPr wrap="square" lIns="0" tIns="0" rIns="0" bIns="0" rtlCol="0" anchor="ctr"/>
          <a:lstStyle/>
          <a:p>
            <a:pPr marL="0" indent="0" algn="ctr">
              <a:buNone/>
            </a:pPr>
            <a:r>
              <a:rPr lang="en-US" sz="2000" dirty="0">
                <a:solidFill>
                  <a:srgbClr val="FFFFFF"/>
                </a:solidFill>
                <a:latin typeface="Franklin Gothic Medium" pitchFamily="34" charset="0"/>
                <a:ea typeface="Franklin Gothic Medium" pitchFamily="34" charset="-122"/>
                <a:cs typeface="Franklin Gothic Medium" pitchFamily="34" charset="-120"/>
              </a:rPr>
              <a:t>What It Actually Does — and What You Can Do With It</a:t>
            </a:r>
            <a:endParaRPr lang="en-US" sz="2000" dirty="0"/>
          </a:p>
        </p:txBody>
      </p:sp>
      <p:sp>
        <p:nvSpPr>
          <p:cNvPr id="5" name="Text 3"/>
          <p:cNvSpPr/>
          <p:nvPr/>
        </p:nvSpPr>
        <p:spPr>
          <a:xfrm>
            <a:off x="457200" y="2697480"/>
            <a:ext cx="8229600" cy="365760"/>
          </a:xfrm>
          <a:prstGeom prst="rect">
            <a:avLst/>
          </a:prstGeom>
          <a:noFill/>
          <a:ln/>
        </p:spPr>
        <p:txBody>
          <a:bodyPr wrap="square" lIns="0" tIns="0" rIns="0" bIns="0" rtlCol="0" anchor="ctr"/>
          <a:lstStyle/>
          <a:p>
            <a:pPr marL="0" indent="0" algn="ctr">
              <a:buNone/>
            </a:pPr>
            <a:r>
              <a:rPr lang="en-US" sz="1600" dirty="0">
                <a:solidFill>
                  <a:srgbClr val="AACCFF"/>
                </a:solidFill>
                <a:latin typeface="Franklin Gothic Medium" pitchFamily="34" charset="0"/>
                <a:ea typeface="Franklin Gothic Medium" pitchFamily="34" charset="-122"/>
                <a:cs typeface="Franklin Gothic Medium" pitchFamily="34" charset="-120"/>
              </a:rPr>
              <a:t>Jon Pearce  WB2MNF</a:t>
            </a:r>
            <a:endParaRPr lang="en-US" sz="1600" dirty="0"/>
          </a:p>
        </p:txBody>
      </p:sp>
      <p:sp>
        <p:nvSpPr>
          <p:cNvPr id="6" name="Shape 4"/>
          <p:cNvSpPr/>
          <p:nvPr/>
        </p:nvSpPr>
        <p:spPr>
          <a:xfrm>
            <a:off x="1463040" y="3337560"/>
            <a:ext cx="6217920" cy="777240"/>
          </a:xfrm>
          <a:prstGeom prst="rect">
            <a:avLst/>
          </a:prstGeom>
          <a:solidFill>
            <a:srgbClr val="FFCC00"/>
          </a:solidFill>
          <a:ln/>
        </p:spPr>
        <p:txBody>
          <a:bodyPr/>
          <a:lstStyle/>
          <a:p>
            <a:endParaRPr lang="en-US"/>
          </a:p>
        </p:txBody>
      </p:sp>
      <p:sp>
        <p:nvSpPr>
          <p:cNvPr id="7" name="Text 5"/>
          <p:cNvSpPr/>
          <p:nvPr/>
        </p:nvSpPr>
        <p:spPr>
          <a:xfrm>
            <a:off x="1554480" y="3401568"/>
            <a:ext cx="6035040" cy="320040"/>
          </a:xfrm>
          <a:prstGeom prst="rect">
            <a:avLst/>
          </a:prstGeom>
          <a:noFill/>
          <a:ln/>
        </p:spPr>
        <p:txBody>
          <a:bodyPr wrap="square" lIns="0" tIns="0" rIns="0" bIns="0" rtlCol="0" anchor="ctr"/>
          <a:lstStyle/>
          <a:p>
            <a:pPr marL="0" indent="0" algn="ctr">
              <a:buNone/>
            </a:pPr>
            <a:r>
              <a:rPr lang="en-US" sz="1600" b="1" dirty="0">
                <a:solidFill>
                  <a:srgbClr val="010066"/>
                </a:solidFill>
                <a:latin typeface="Franklin Gothic Medium" pitchFamily="34" charset="0"/>
                <a:ea typeface="Franklin Gothic Medium" pitchFamily="34" charset="-122"/>
                <a:cs typeface="Franklin Gothic Medium" pitchFamily="34" charset="-120"/>
              </a:rPr>
              <a:t>Gloucester County Amateur Radio Club</a:t>
            </a:r>
            <a:endParaRPr lang="en-US" sz="1600" dirty="0"/>
          </a:p>
        </p:txBody>
      </p:sp>
      <p:sp>
        <p:nvSpPr>
          <p:cNvPr id="8" name="Text 6"/>
          <p:cNvSpPr/>
          <p:nvPr/>
        </p:nvSpPr>
        <p:spPr>
          <a:xfrm>
            <a:off x="1554480" y="3685032"/>
            <a:ext cx="6035040" cy="228600"/>
          </a:xfrm>
          <a:prstGeom prst="rect">
            <a:avLst/>
          </a:prstGeom>
          <a:noFill/>
          <a:ln/>
        </p:spPr>
        <p:txBody>
          <a:bodyPr wrap="square" lIns="0" tIns="0" rIns="0" bIns="0" rtlCol="0" anchor="ctr"/>
          <a:lstStyle/>
          <a:p>
            <a:pPr marL="0" indent="0" algn="ctr">
              <a:buNone/>
            </a:pPr>
            <a:r>
              <a:rPr lang="en-US" sz="1300" b="1" dirty="0">
                <a:solidFill>
                  <a:srgbClr val="010066"/>
                </a:solidFill>
                <a:latin typeface="Franklin Gothic Medium" pitchFamily="34" charset="0"/>
                <a:ea typeface="Franklin Gothic Medium" pitchFamily="34" charset="-122"/>
                <a:cs typeface="Franklin Gothic Medium" pitchFamily="34" charset="-120"/>
              </a:rPr>
              <a:t>W2MMD</a:t>
            </a:r>
            <a:endParaRPr lang="en-US" sz="1300" dirty="0"/>
          </a:p>
        </p:txBody>
      </p:sp>
      <p:sp>
        <p:nvSpPr>
          <p:cNvPr id="9" name="Text 7"/>
          <p:cNvSpPr/>
          <p:nvPr/>
        </p:nvSpPr>
        <p:spPr>
          <a:xfrm>
            <a:off x="1554480" y="3895344"/>
            <a:ext cx="6035040" cy="182880"/>
          </a:xfrm>
          <a:prstGeom prst="rect">
            <a:avLst/>
          </a:prstGeom>
          <a:noFill/>
          <a:ln/>
        </p:spPr>
        <p:txBody>
          <a:bodyPr wrap="square" lIns="0" tIns="0" rIns="0" bIns="0" rtlCol="0" anchor="ctr"/>
          <a:lstStyle/>
          <a:p>
            <a:pPr marL="0" indent="0" algn="ctr">
              <a:buNone/>
            </a:pPr>
            <a:r>
              <a:rPr lang="en-US" sz="900" i="1" dirty="0">
                <a:solidFill>
                  <a:srgbClr val="010066"/>
                </a:solidFill>
                <a:latin typeface="Franklin Gothic Medium" pitchFamily="34" charset="0"/>
                <a:ea typeface="Franklin Gothic Medium" pitchFamily="34" charset="-122"/>
                <a:cs typeface="Franklin Gothic Medium" pitchFamily="34" charset="-120"/>
              </a:rPr>
              <a:t>Serving Our Community &amp; Amateur Radio For 67 Years</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1737360"/>
            <a:ext cx="9144000" cy="1737360"/>
          </a:xfrm>
          <a:prstGeom prst="rect">
            <a:avLst/>
          </a:prstGeom>
          <a:solidFill>
            <a:srgbClr val="000844"/>
          </a:solidFill>
          <a:ln/>
        </p:spPr>
        <p:txBody>
          <a:bodyPr/>
          <a:lstStyle/>
          <a:p>
            <a:endParaRPr lang="en-US"/>
          </a:p>
        </p:txBody>
      </p:sp>
      <p:sp>
        <p:nvSpPr>
          <p:cNvPr id="3" name="Shape 1"/>
          <p:cNvSpPr/>
          <p:nvPr/>
        </p:nvSpPr>
        <p:spPr>
          <a:xfrm>
            <a:off x="0" y="1737360"/>
            <a:ext cx="146304" cy="1737360"/>
          </a:xfrm>
          <a:prstGeom prst="rect">
            <a:avLst/>
          </a:prstGeom>
          <a:solidFill>
            <a:srgbClr val="FFCC00"/>
          </a:solidFill>
          <a:ln/>
        </p:spPr>
        <p:txBody>
          <a:bodyPr/>
          <a:lstStyle/>
          <a:p>
            <a:endParaRPr lang="en-US"/>
          </a:p>
        </p:txBody>
      </p:sp>
      <p:sp>
        <p:nvSpPr>
          <p:cNvPr id="4" name="Text 2"/>
          <p:cNvSpPr/>
          <p:nvPr/>
        </p:nvSpPr>
        <p:spPr>
          <a:xfrm>
            <a:off x="457200" y="1874520"/>
            <a:ext cx="1280160" cy="822960"/>
          </a:xfrm>
          <a:prstGeom prst="rect">
            <a:avLst/>
          </a:prstGeom>
          <a:noFill/>
          <a:ln/>
        </p:spPr>
        <p:txBody>
          <a:bodyPr wrap="square" lIns="0" tIns="0" rIns="0" bIns="0" rtlCol="0" anchor="ctr"/>
          <a:lstStyle/>
          <a:p>
            <a:pPr marL="0" indent="0">
              <a:buNone/>
            </a:pPr>
            <a:r>
              <a:rPr lang="en-US" sz="5200" b="1" dirty="0">
                <a:solidFill>
                  <a:srgbClr val="FFCC00"/>
                </a:solidFill>
                <a:latin typeface="Franklin Gothic Medium" pitchFamily="34" charset="0"/>
                <a:ea typeface="Franklin Gothic Medium" pitchFamily="34" charset="-122"/>
                <a:cs typeface="Franklin Gothic Medium" pitchFamily="34" charset="-120"/>
              </a:rPr>
              <a:t>2</a:t>
            </a:r>
            <a:endParaRPr lang="en-US" sz="5200" dirty="0"/>
          </a:p>
        </p:txBody>
      </p:sp>
      <p:sp>
        <p:nvSpPr>
          <p:cNvPr id="5" name="Text 3"/>
          <p:cNvSpPr/>
          <p:nvPr/>
        </p:nvSpPr>
        <p:spPr>
          <a:xfrm>
            <a:off x="1828800" y="1874520"/>
            <a:ext cx="6949440" cy="822960"/>
          </a:xfrm>
          <a:prstGeom prst="rect">
            <a:avLst/>
          </a:prstGeom>
          <a:noFill/>
          <a:ln/>
        </p:spPr>
        <p:txBody>
          <a:bodyPr wrap="square" lIns="0" tIns="0" rIns="0" bIns="0" rtlCol="0" anchor="ctr"/>
          <a:lstStyle/>
          <a:p>
            <a:pPr marL="0" indent="0">
              <a:buNone/>
            </a:pPr>
            <a:r>
              <a:rPr lang="en-US" sz="3000" b="1" dirty="0">
                <a:solidFill>
                  <a:srgbClr val="FFFFFF"/>
                </a:solidFill>
                <a:latin typeface="Franklin Gothic Medium" pitchFamily="34" charset="0"/>
                <a:ea typeface="Franklin Gothic Medium" pitchFamily="34" charset="-122"/>
                <a:cs typeface="Franklin Gothic Medium" pitchFamily="34" charset="-120"/>
              </a:rPr>
              <a:t>The Tools</a:t>
            </a:r>
            <a:endParaRPr lang="en-US" sz="3000" dirty="0"/>
          </a:p>
        </p:txBody>
      </p:sp>
      <p:sp>
        <p:nvSpPr>
          <p:cNvPr id="6" name="Text 4"/>
          <p:cNvSpPr/>
          <p:nvPr/>
        </p:nvSpPr>
        <p:spPr>
          <a:xfrm>
            <a:off x="1828800" y="2697480"/>
            <a:ext cx="6949440" cy="548640"/>
          </a:xfrm>
          <a:prstGeom prst="rect">
            <a:avLst/>
          </a:prstGeom>
          <a:noFill/>
          <a:ln/>
        </p:spPr>
        <p:txBody>
          <a:bodyPr wrap="square" lIns="0" tIns="0" rIns="0" bIns="0" rtlCol="0" anchor="t"/>
          <a:lstStyle/>
          <a:p>
            <a:pPr marL="0" indent="0">
              <a:buNone/>
            </a:pPr>
            <a:r>
              <a:rPr lang="en-US" sz="1300" dirty="0">
                <a:solidFill>
                  <a:srgbClr val="AACCFF"/>
                </a:solidFill>
                <a:latin typeface="Franklin Gothic Medium" pitchFamily="34" charset="0"/>
                <a:ea typeface="Franklin Gothic Medium" pitchFamily="34" charset="-122"/>
                <a:cs typeface="Franklin Gothic Medium" pitchFamily="34" charset="-120"/>
              </a:rPr>
              <a:t>Four ways to work with AI</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Five Ways to Work With AI</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Each one fits a different kind of job</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1700784" cy="3474720"/>
          </a:xfrm>
          <a:prstGeom prst="rect">
            <a:avLst/>
          </a:prstGeom>
          <a:solidFill>
            <a:srgbClr val="000844"/>
          </a:solidFill>
          <a:ln/>
        </p:spPr>
        <p:txBody>
          <a:bodyPr/>
          <a:lstStyle/>
          <a:p>
            <a:endParaRPr lang="en-US"/>
          </a:p>
        </p:txBody>
      </p:sp>
      <p:sp>
        <p:nvSpPr>
          <p:cNvPr id="10" name="Shape 8"/>
          <p:cNvSpPr/>
          <p:nvPr/>
        </p:nvSpPr>
        <p:spPr>
          <a:xfrm>
            <a:off x="182880" y="1143000"/>
            <a:ext cx="64008" cy="3474720"/>
          </a:xfrm>
          <a:prstGeom prst="rect">
            <a:avLst/>
          </a:prstGeom>
          <a:solidFill>
            <a:srgbClr val="FFCC00"/>
          </a:solidFill>
          <a:ln/>
        </p:spPr>
        <p:txBody>
          <a:bodyPr/>
          <a:lstStyle/>
          <a:p>
            <a:endParaRPr lang="en-US"/>
          </a:p>
        </p:txBody>
      </p:sp>
      <p:sp>
        <p:nvSpPr>
          <p:cNvPr id="11" name="Text 9"/>
          <p:cNvSpPr/>
          <p:nvPr/>
        </p:nvSpPr>
        <p:spPr>
          <a:xfrm>
            <a:off x="320040" y="1197864"/>
            <a:ext cx="1444752"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Chat</a:t>
            </a:r>
            <a:endParaRPr lang="en-US" sz="1300" dirty="0"/>
          </a:p>
        </p:txBody>
      </p:sp>
      <p:sp>
        <p:nvSpPr>
          <p:cNvPr id="12" name="Text 10"/>
          <p:cNvSpPr/>
          <p:nvPr/>
        </p:nvSpPr>
        <p:spPr>
          <a:xfrm>
            <a:off x="320040" y="1490472"/>
            <a:ext cx="1426464"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claude.ai in a</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browser</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Learning, writing,</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planning,</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brainstorming.</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Where you start.</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Where most work</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happens.</a:t>
            </a:r>
            <a:endParaRPr lang="en-US" sz="1050" dirty="0"/>
          </a:p>
        </p:txBody>
      </p:sp>
      <p:sp>
        <p:nvSpPr>
          <p:cNvPr id="13" name="Shape 11"/>
          <p:cNvSpPr/>
          <p:nvPr/>
        </p:nvSpPr>
        <p:spPr>
          <a:xfrm>
            <a:off x="2020824" y="1143000"/>
            <a:ext cx="1700784" cy="3474720"/>
          </a:xfrm>
          <a:prstGeom prst="rect">
            <a:avLst/>
          </a:prstGeom>
          <a:solidFill>
            <a:srgbClr val="000844"/>
          </a:solidFill>
          <a:ln/>
        </p:spPr>
        <p:txBody>
          <a:bodyPr/>
          <a:lstStyle/>
          <a:p>
            <a:endParaRPr lang="en-US"/>
          </a:p>
        </p:txBody>
      </p:sp>
      <p:sp>
        <p:nvSpPr>
          <p:cNvPr id="14" name="Shape 12"/>
          <p:cNvSpPr/>
          <p:nvPr/>
        </p:nvSpPr>
        <p:spPr>
          <a:xfrm>
            <a:off x="2020824" y="1143000"/>
            <a:ext cx="64008" cy="3474720"/>
          </a:xfrm>
          <a:prstGeom prst="rect">
            <a:avLst/>
          </a:prstGeom>
          <a:solidFill>
            <a:srgbClr val="5B9BD5"/>
          </a:solidFill>
          <a:ln/>
        </p:spPr>
        <p:txBody>
          <a:bodyPr/>
          <a:lstStyle/>
          <a:p>
            <a:endParaRPr lang="en-US"/>
          </a:p>
        </p:txBody>
      </p:sp>
      <p:sp>
        <p:nvSpPr>
          <p:cNvPr id="15" name="Text 13"/>
          <p:cNvSpPr/>
          <p:nvPr/>
        </p:nvSpPr>
        <p:spPr>
          <a:xfrm>
            <a:off x="2157984" y="1197864"/>
            <a:ext cx="1444752"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NotebookLM</a:t>
            </a:r>
            <a:endParaRPr lang="en-US" sz="1300" dirty="0"/>
          </a:p>
        </p:txBody>
      </p:sp>
      <p:sp>
        <p:nvSpPr>
          <p:cNvPr id="16" name="Text 14"/>
          <p:cNvSpPr/>
          <p:nvPr/>
        </p:nvSpPr>
        <p:spPr>
          <a:xfrm>
            <a:off x="2157984" y="1490472"/>
            <a:ext cx="1426464"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Answers only from</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documents you</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upload.</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No hallucination.</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Every answer</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cited.</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Manuals, archives,</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recordings.</a:t>
            </a:r>
            <a:endParaRPr lang="en-US" sz="1050" dirty="0"/>
          </a:p>
        </p:txBody>
      </p:sp>
      <p:sp>
        <p:nvSpPr>
          <p:cNvPr id="17" name="Shape 15"/>
          <p:cNvSpPr/>
          <p:nvPr/>
        </p:nvSpPr>
        <p:spPr>
          <a:xfrm>
            <a:off x="3858768" y="1143000"/>
            <a:ext cx="1700784" cy="3474720"/>
          </a:xfrm>
          <a:prstGeom prst="rect">
            <a:avLst/>
          </a:prstGeom>
          <a:solidFill>
            <a:srgbClr val="000844"/>
          </a:solidFill>
          <a:ln/>
        </p:spPr>
        <p:txBody>
          <a:bodyPr/>
          <a:lstStyle/>
          <a:p>
            <a:endParaRPr lang="en-US"/>
          </a:p>
        </p:txBody>
      </p:sp>
      <p:sp>
        <p:nvSpPr>
          <p:cNvPr id="18" name="Shape 16"/>
          <p:cNvSpPr/>
          <p:nvPr/>
        </p:nvSpPr>
        <p:spPr>
          <a:xfrm>
            <a:off x="3858768" y="1143000"/>
            <a:ext cx="64008" cy="3474720"/>
          </a:xfrm>
          <a:prstGeom prst="rect">
            <a:avLst/>
          </a:prstGeom>
          <a:solidFill>
            <a:srgbClr val="00A8A0"/>
          </a:solidFill>
          <a:ln/>
        </p:spPr>
        <p:txBody>
          <a:bodyPr/>
          <a:lstStyle/>
          <a:p>
            <a:endParaRPr lang="en-US"/>
          </a:p>
        </p:txBody>
      </p:sp>
      <p:sp>
        <p:nvSpPr>
          <p:cNvPr id="19" name="Text 17"/>
          <p:cNvSpPr/>
          <p:nvPr/>
        </p:nvSpPr>
        <p:spPr>
          <a:xfrm>
            <a:off x="3995928" y="1197864"/>
            <a:ext cx="1444752"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Cowork</a:t>
            </a:r>
            <a:endParaRPr lang="en-US" sz="1300" dirty="0"/>
          </a:p>
        </p:txBody>
      </p:sp>
      <p:sp>
        <p:nvSpPr>
          <p:cNvPr id="20" name="Text 18"/>
          <p:cNvSpPr/>
          <p:nvPr/>
        </p:nvSpPr>
        <p:spPr>
          <a:xfrm>
            <a:off x="3995928" y="1490472"/>
            <a:ext cx="1426464"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Desktop app</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Multi-step work</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across several</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files at once.</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Reads, edits, and</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checks its own</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output.</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Documents &amp; decks.</a:t>
            </a:r>
            <a:endParaRPr lang="en-US" sz="1050" dirty="0"/>
          </a:p>
        </p:txBody>
      </p:sp>
      <p:sp>
        <p:nvSpPr>
          <p:cNvPr id="21" name="Shape 19"/>
          <p:cNvSpPr/>
          <p:nvPr/>
        </p:nvSpPr>
        <p:spPr>
          <a:xfrm>
            <a:off x="5696712" y="1143000"/>
            <a:ext cx="1700784" cy="3474720"/>
          </a:xfrm>
          <a:prstGeom prst="rect">
            <a:avLst/>
          </a:prstGeom>
          <a:solidFill>
            <a:srgbClr val="000844"/>
          </a:solidFill>
          <a:ln/>
        </p:spPr>
        <p:txBody>
          <a:bodyPr/>
          <a:lstStyle/>
          <a:p>
            <a:endParaRPr lang="en-US"/>
          </a:p>
        </p:txBody>
      </p:sp>
      <p:sp>
        <p:nvSpPr>
          <p:cNvPr id="22" name="Shape 20"/>
          <p:cNvSpPr/>
          <p:nvPr/>
        </p:nvSpPr>
        <p:spPr>
          <a:xfrm>
            <a:off x="5696712" y="1143000"/>
            <a:ext cx="64008" cy="3474720"/>
          </a:xfrm>
          <a:prstGeom prst="rect">
            <a:avLst/>
          </a:prstGeom>
          <a:solidFill>
            <a:srgbClr val="ED7D31"/>
          </a:solidFill>
          <a:ln/>
        </p:spPr>
        <p:txBody>
          <a:bodyPr/>
          <a:lstStyle/>
          <a:p>
            <a:endParaRPr lang="en-US"/>
          </a:p>
        </p:txBody>
      </p:sp>
      <p:sp>
        <p:nvSpPr>
          <p:cNvPr id="23" name="Text 21"/>
          <p:cNvSpPr/>
          <p:nvPr/>
        </p:nvSpPr>
        <p:spPr>
          <a:xfrm>
            <a:off x="5833872" y="1197864"/>
            <a:ext cx="1444752"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Claude Code</a:t>
            </a:r>
            <a:endParaRPr lang="en-US" sz="1300" dirty="0"/>
          </a:p>
        </p:txBody>
      </p:sp>
      <p:sp>
        <p:nvSpPr>
          <p:cNvPr id="24" name="Text 22"/>
          <p:cNvSpPr/>
          <p:nvPr/>
        </p:nvSpPr>
        <p:spPr>
          <a:xfrm>
            <a:off x="5833872" y="1490472"/>
            <a:ext cx="1426464"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Runs in a terminal</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SSH access to your</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machines.</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Does not tell you</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what to type —</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it types it.</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The game changer.</a:t>
            </a:r>
            <a:endParaRPr lang="en-US" sz="1050" dirty="0"/>
          </a:p>
        </p:txBody>
      </p:sp>
      <p:sp>
        <p:nvSpPr>
          <p:cNvPr id="25" name="Shape 23"/>
          <p:cNvSpPr/>
          <p:nvPr/>
        </p:nvSpPr>
        <p:spPr>
          <a:xfrm>
            <a:off x="7534656" y="1143000"/>
            <a:ext cx="1426464" cy="3474720"/>
          </a:xfrm>
          <a:prstGeom prst="rect">
            <a:avLst/>
          </a:prstGeom>
          <a:solidFill>
            <a:srgbClr val="000844"/>
          </a:solidFill>
          <a:ln/>
        </p:spPr>
        <p:txBody>
          <a:bodyPr/>
          <a:lstStyle/>
          <a:p>
            <a:endParaRPr lang="en-US"/>
          </a:p>
        </p:txBody>
      </p:sp>
      <p:sp>
        <p:nvSpPr>
          <p:cNvPr id="26" name="Shape 24"/>
          <p:cNvSpPr/>
          <p:nvPr/>
        </p:nvSpPr>
        <p:spPr>
          <a:xfrm>
            <a:off x="7534656" y="1143000"/>
            <a:ext cx="64008" cy="3474720"/>
          </a:xfrm>
          <a:prstGeom prst="rect">
            <a:avLst/>
          </a:prstGeom>
          <a:solidFill>
            <a:srgbClr val="FFCC00"/>
          </a:solidFill>
          <a:ln/>
        </p:spPr>
        <p:txBody>
          <a:bodyPr/>
          <a:lstStyle/>
          <a:p>
            <a:endParaRPr lang="en-US"/>
          </a:p>
        </p:txBody>
      </p:sp>
      <p:sp>
        <p:nvSpPr>
          <p:cNvPr id="27" name="Text 25"/>
          <p:cNvSpPr/>
          <p:nvPr/>
        </p:nvSpPr>
        <p:spPr>
          <a:xfrm>
            <a:off x="7671816" y="1197864"/>
            <a:ext cx="1170432"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Agents</a:t>
            </a:r>
            <a:endParaRPr lang="en-US" sz="1300" dirty="0"/>
          </a:p>
        </p:txBody>
      </p:sp>
      <p:sp>
        <p:nvSpPr>
          <p:cNvPr id="28" name="Text 26"/>
          <p:cNvSpPr/>
          <p:nvPr/>
        </p:nvSpPr>
        <p:spPr>
          <a:xfrm>
            <a:off x="7671816" y="1490472"/>
            <a:ext cx="1152144"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OpenClaw,</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Hermes</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Your hardware,</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on a schedule.</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Works while</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you sleep.</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Recurring jobs.</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AI Will Teach You Anything</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WSJT seminar came entirely out of one conversation</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3474720"/>
          </a:xfrm>
          <a:prstGeom prst="rect">
            <a:avLst/>
          </a:prstGeom>
          <a:solidFill>
            <a:srgbClr val="000844"/>
          </a:solidFill>
          <a:ln/>
        </p:spPr>
        <p:txBody>
          <a:bodyPr/>
          <a:lstStyle/>
          <a:p>
            <a:endParaRPr lang="en-US"/>
          </a:p>
        </p:txBody>
      </p:sp>
      <p:sp>
        <p:nvSpPr>
          <p:cNvPr id="10" name="Shape 8"/>
          <p:cNvSpPr/>
          <p:nvPr/>
        </p:nvSpPr>
        <p:spPr>
          <a:xfrm>
            <a:off x="182880" y="1143000"/>
            <a:ext cx="64008" cy="3474720"/>
          </a:xfrm>
          <a:prstGeom prst="rect">
            <a:avLst/>
          </a:prstGeom>
          <a:solidFill>
            <a:srgbClr val="FFCC0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How the conversation went</a:t>
            </a:r>
            <a:endParaRPr lang="en-US" sz="1300" dirty="0"/>
          </a:p>
        </p:txBody>
      </p:sp>
      <p:sp>
        <p:nvSpPr>
          <p:cNvPr id="12" name="Text 10"/>
          <p:cNvSpPr/>
          <p:nvPr/>
        </p:nvSpPr>
        <p:spPr>
          <a:xfrm>
            <a:off x="320040" y="1490472"/>
            <a:ext cx="4023360" cy="30540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1.  "Give me a briefing on each WSJT mode"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2.  Follow-up questions on what interested me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3.  "What is Reed-Solomon encoding?"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 explain every term I don't know</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4.  "What are WSPR's four tone frequencies?"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 give me the actual numbers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5.  "How does WSPR reach −28 dB?"</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 explain the concept, not just the value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6.  "What is the frequency difference between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middle C and the C above 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 anchor it to something I already know</a:t>
            </a:r>
            <a:endParaRPr lang="en-US" sz="1100" dirty="0"/>
          </a:p>
        </p:txBody>
      </p:sp>
      <p:sp>
        <p:nvSpPr>
          <p:cNvPr id="13" name="Shape 11"/>
          <p:cNvSpPr/>
          <p:nvPr/>
        </p:nvSpPr>
        <p:spPr>
          <a:xfrm>
            <a:off x="4663440" y="1143000"/>
            <a:ext cx="4297680" cy="1691640"/>
          </a:xfrm>
          <a:prstGeom prst="rect">
            <a:avLst/>
          </a:prstGeom>
          <a:solidFill>
            <a:srgbClr val="000844"/>
          </a:solidFill>
          <a:ln/>
        </p:spPr>
        <p:txBody>
          <a:bodyPr/>
          <a:lstStyle/>
          <a:p>
            <a:endParaRPr lang="en-US"/>
          </a:p>
        </p:txBody>
      </p:sp>
      <p:sp>
        <p:nvSpPr>
          <p:cNvPr id="14" name="Shape 12"/>
          <p:cNvSpPr/>
          <p:nvPr/>
        </p:nvSpPr>
        <p:spPr>
          <a:xfrm>
            <a:off x="4663440" y="1143000"/>
            <a:ext cx="64008" cy="169164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Then produce the deliverable</a:t>
            </a:r>
            <a:endParaRPr lang="en-US" sz="1300" dirty="0"/>
          </a:p>
        </p:txBody>
      </p:sp>
      <p:sp>
        <p:nvSpPr>
          <p:cNvPr id="16" name="Text 14"/>
          <p:cNvSpPr/>
          <p:nvPr/>
        </p:nvSpPr>
        <p:spPr>
          <a:xfrm>
            <a:off x="4800600" y="1490472"/>
            <a:ext cx="4023360" cy="127101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Claude built the 20-slide deck</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from the same conversation that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taught me the material.</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Learning and deliverable, one session.</a:t>
            </a:r>
            <a:endParaRPr lang="en-US" sz="1150" dirty="0"/>
          </a:p>
        </p:txBody>
      </p:sp>
      <p:sp>
        <p:nvSpPr>
          <p:cNvPr id="17" name="Shape 15"/>
          <p:cNvSpPr/>
          <p:nvPr/>
        </p:nvSpPr>
        <p:spPr>
          <a:xfrm>
            <a:off x="4663440" y="2971800"/>
            <a:ext cx="4297680" cy="1645920"/>
          </a:xfrm>
          <a:prstGeom prst="rect">
            <a:avLst/>
          </a:prstGeom>
          <a:solidFill>
            <a:srgbClr val="000844"/>
          </a:solidFill>
          <a:ln/>
        </p:spPr>
        <p:txBody>
          <a:bodyPr/>
          <a:lstStyle/>
          <a:p>
            <a:endParaRPr lang="en-US"/>
          </a:p>
        </p:txBody>
      </p:sp>
      <p:sp>
        <p:nvSpPr>
          <p:cNvPr id="18" name="Shape 16"/>
          <p:cNvSpPr/>
          <p:nvPr/>
        </p:nvSpPr>
        <p:spPr>
          <a:xfrm>
            <a:off x="4663440" y="2971800"/>
            <a:ext cx="64008" cy="1645920"/>
          </a:xfrm>
          <a:prstGeom prst="rect">
            <a:avLst/>
          </a:prstGeom>
          <a:solidFill>
            <a:srgbClr val="ED7D31"/>
          </a:solidFill>
          <a:ln/>
        </p:spPr>
        <p:txBody>
          <a:bodyPr/>
          <a:lstStyle/>
          <a:p>
            <a:endParaRPr lang="en-US"/>
          </a:p>
        </p:txBody>
      </p:sp>
      <p:sp>
        <p:nvSpPr>
          <p:cNvPr id="19" name="Text 17"/>
          <p:cNvSpPr/>
          <p:nvPr/>
        </p:nvSpPr>
        <p:spPr>
          <a:xfrm>
            <a:off x="4800600" y="30266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And stand by during the talk</a:t>
            </a:r>
            <a:endParaRPr lang="en-US" sz="1300" dirty="0"/>
          </a:p>
        </p:txBody>
      </p:sp>
      <p:sp>
        <p:nvSpPr>
          <p:cNvPr id="20" name="Text 18"/>
          <p:cNvSpPr/>
          <p:nvPr/>
        </p:nvSpPr>
        <p:spPr>
          <a:xfrm>
            <a:off x="4800600" y="3319272"/>
            <a:ext cx="4023360" cy="12252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If an audience member asks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something you can't answer,</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Claude is right there.</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You don't need to know everything.</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NotebookLM: Answers From Your Docs</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When the answer must come from specific sources, not the whole internet</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600200"/>
          </a:xfrm>
          <a:prstGeom prst="rect">
            <a:avLst/>
          </a:prstGeom>
          <a:solidFill>
            <a:srgbClr val="000844"/>
          </a:solidFill>
          <a:ln/>
        </p:spPr>
        <p:txBody>
          <a:bodyPr/>
          <a:lstStyle/>
          <a:p>
            <a:endParaRPr lang="en-US"/>
          </a:p>
        </p:txBody>
      </p:sp>
      <p:sp>
        <p:nvSpPr>
          <p:cNvPr id="10" name="Shape 8"/>
          <p:cNvSpPr/>
          <p:nvPr/>
        </p:nvSpPr>
        <p:spPr>
          <a:xfrm>
            <a:off x="182880" y="1143000"/>
            <a:ext cx="64008" cy="1600200"/>
          </a:xfrm>
          <a:prstGeom prst="rect">
            <a:avLst/>
          </a:prstGeom>
          <a:solidFill>
            <a:srgbClr val="5B9BD5"/>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Why it is different</a:t>
            </a:r>
            <a:endParaRPr lang="en-US" sz="1300" dirty="0"/>
          </a:p>
        </p:txBody>
      </p:sp>
      <p:sp>
        <p:nvSpPr>
          <p:cNvPr id="12" name="Text 10"/>
          <p:cNvSpPr/>
          <p:nvPr/>
        </p:nvSpPr>
        <p:spPr>
          <a:xfrm>
            <a:off x="320040" y="1490472"/>
            <a:ext cx="4023360" cy="117957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It only knows what you upload.</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It will not guess or fill gaps.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Every answer cites its source —</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page, paragraph, or timestamp.</a:t>
            </a:r>
            <a:endParaRPr lang="en-US" sz="1150" dirty="0"/>
          </a:p>
        </p:txBody>
      </p:sp>
      <p:sp>
        <p:nvSpPr>
          <p:cNvPr id="13" name="Shape 11"/>
          <p:cNvSpPr/>
          <p:nvPr/>
        </p:nvSpPr>
        <p:spPr>
          <a:xfrm>
            <a:off x="4663440" y="1143000"/>
            <a:ext cx="4297680" cy="1600200"/>
          </a:xfrm>
          <a:prstGeom prst="rect">
            <a:avLst/>
          </a:prstGeom>
          <a:solidFill>
            <a:srgbClr val="000844"/>
          </a:solidFill>
          <a:ln/>
        </p:spPr>
        <p:txBody>
          <a:bodyPr/>
          <a:lstStyle/>
          <a:p>
            <a:endParaRPr lang="en-US"/>
          </a:p>
        </p:txBody>
      </p:sp>
      <p:sp>
        <p:nvSpPr>
          <p:cNvPr id="14" name="Shape 12"/>
          <p:cNvSpPr/>
          <p:nvPr/>
        </p:nvSpPr>
        <p:spPr>
          <a:xfrm>
            <a:off x="4663440" y="1143000"/>
            <a:ext cx="64008" cy="160020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What it accepts</a:t>
            </a:r>
            <a:endParaRPr lang="en-US" sz="1300" dirty="0"/>
          </a:p>
        </p:txBody>
      </p:sp>
      <p:sp>
        <p:nvSpPr>
          <p:cNvPr id="16" name="Text 14"/>
          <p:cNvSpPr/>
          <p:nvPr/>
        </p:nvSpPr>
        <p:spPr>
          <a:xfrm>
            <a:off x="4800600" y="1490472"/>
            <a:ext cx="4023360" cy="117957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PDFs, web pages, Google Docs,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YouTube videos, audio recordings.</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Dozens of sources per notebook.</a:t>
            </a:r>
            <a:endParaRPr lang="en-US" sz="1150" dirty="0"/>
          </a:p>
        </p:txBody>
      </p:sp>
      <p:sp>
        <p:nvSpPr>
          <p:cNvPr id="17" name="Shape 15"/>
          <p:cNvSpPr/>
          <p:nvPr/>
        </p:nvSpPr>
        <p:spPr>
          <a:xfrm>
            <a:off x="182880" y="2926080"/>
            <a:ext cx="2834640" cy="1691640"/>
          </a:xfrm>
          <a:prstGeom prst="rect">
            <a:avLst/>
          </a:prstGeom>
          <a:solidFill>
            <a:srgbClr val="000844"/>
          </a:solidFill>
          <a:ln/>
        </p:spPr>
        <p:txBody>
          <a:bodyPr/>
          <a:lstStyle/>
          <a:p>
            <a:endParaRPr lang="en-US"/>
          </a:p>
        </p:txBody>
      </p:sp>
      <p:sp>
        <p:nvSpPr>
          <p:cNvPr id="18" name="Shape 16"/>
          <p:cNvSpPr/>
          <p:nvPr/>
        </p:nvSpPr>
        <p:spPr>
          <a:xfrm>
            <a:off x="182880" y="2926080"/>
            <a:ext cx="64008" cy="1691640"/>
          </a:xfrm>
          <a:prstGeom prst="rect">
            <a:avLst/>
          </a:prstGeom>
          <a:solidFill>
            <a:srgbClr val="FFCC00"/>
          </a:solidFill>
          <a:ln/>
        </p:spPr>
        <p:txBody>
          <a:bodyPr/>
          <a:lstStyle/>
          <a:p>
            <a:endParaRPr lang="en-US"/>
          </a:p>
        </p:txBody>
      </p:sp>
      <p:sp>
        <p:nvSpPr>
          <p:cNvPr id="19" name="Text 17"/>
          <p:cNvSpPr/>
          <p:nvPr/>
        </p:nvSpPr>
        <p:spPr>
          <a:xfrm>
            <a:off x="320040" y="298094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Equipment manuals</a:t>
            </a:r>
            <a:endParaRPr lang="en-US" sz="1300" dirty="0"/>
          </a:p>
        </p:txBody>
      </p:sp>
      <p:sp>
        <p:nvSpPr>
          <p:cNvPr id="20" name="Text 18"/>
          <p:cNvSpPr/>
          <p:nvPr/>
        </p:nvSpPr>
        <p:spPr>
          <a:xfrm>
            <a:off x="320040" y="3273552"/>
            <a:ext cx="256032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Load your radio manuals.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Load two at once and ask</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how to set up WSJT-X on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 FT-991A — it pulls from</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both and cites each.</a:t>
            </a:r>
            <a:endParaRPr lang="en-US" sz="1100" dirty="0"/>
          </a:p>
        </p:txBody>
      </p:sp>
      <p:sp>
        <p:nvSpPr>
          <p:cNvPr id="21" name="Shape 19"/>
          <p:cNvSpPr/>
          <p:nvPr/>
        </p:nvSpPr>
        <p:spPr>
          <a:xfrm>
            <a:off x="3154680" y="2926080"/>
            <a:ext cx="2834640" cy="1691640"/>
          </a:xfrm>
          <a:prstGeom prst="rect">
            <a:avLst/>
          </a:prstGeom>
          <a:solidFill>
            <a:srgbClr val="000844"/>
          </a:solidFill>
          <a:ln/>
        </p:spPr>
        <p:txBody>
          <a:bodyPr/>
          <a:lstStyle/>
          <a:p>
            <a:endParaRPr lang="en-US"/>
          </a:p>
        </p:txBody>
      </p:sp>
      <p:sp>
        <p:nvSpPr>
          <p:cNvPr id="22" name="Shape 20"/>
          <p:cNvSpPr/>
          <p:nvPr/>
        </p:nvSpPr>
        <p:spPr>
          <a:xfrm>
            <a:off x="3154680" y="2926080"/>
            <a:ext cx="64008" cy="1691640"/>
          </a:xfrm>
          <a:prstGeom prst="rect">
            <a:avLst/>
          </a:prstGeom>
          <a:solidFill>
            <a:srgbClr val="ED7D31"/>
          </a:solidFill>
          <a:ln/>
        </p:spPr>
        <p:txBody>
          <a:bodyPr/>
          <a:lstStyle/>
          <a:p>
            <a:endParaRPr lang="en-US"/>
          </a:p>
        </p:txBody>
      </p:sp>
      <p:sp>
        <p:nvSpPr>
          <p:cNvPr id="23" name="Text 21"/>
          <p:cNvSpPr/>
          <p:nvPr/>
        </p:nvSpPr>
        <p:spPr>
          <a:xfrm>
            <a:off x="3291840" y="298094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Club history</a:t>
            </a:r>
            <a:endParaRPr lang="en-US" sz="1300" dirty="0"/>
          </a:p>
        </p:txBody>
      </p:sp>
      <p:sp>
        <p:nvSpPr>
          <p:cNvPr id="24" name="Text 22"/>
          <p:cNvSpPr/>
          <p:nvPr/>
        </p:nvSpPr>
        <p:spPr>
          <a:xfrm>
            <a:off x="3291840" y="3273552"/>
            <a:ext cx="256032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issue of CrossTalk</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in one notebook.</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"When did we first discuss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satellite operations?"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Answered, with citations.</a:t>
            </a:r>
            <a:endParaRPr lang="en-US" sz="1100" dirty="0"/>
          </a:p>
        </p:txBody>
      </p:sp>
      <p:sp>
        <p:nvSpPr>
          <p:cNvPr id="25" name="Shape 23"/>
          <p:cNvSpPr/>
          <p:nvPr/>
        </p:nvSpPr>
        <p:spPr>
          <a:xfrm>
            <a:off x="6126480" y="2926080"/>
            <a:ext cx="2834640" cy="1691640"/>
          </a:xfrm>
          <a:prstGeom prst="rect">
            <a:avLst/>
          </a:prstGeom>
          <a:solidFill>
            <a:srgbClr val="000844"/>
          </a:solidFill>
          <a:ln/>
        </p:spPr>
        <p:txBody>
          <a:bodyPr/>
          <a:lstStyle/>
          <a:p>
            <a:endParaRPr lang="en-US"/>
          </a:p>
        </p:txBody>
      </p:sp>
      <p:sp>
        <p:nvSpPr>
          <p:cNvPr id="26" name="Shape 24"/>
          <p:cNvSpPr/>
          <p:nvPr/>
        </p:nvSpPr>
        <p:spPr>
          <a:xfrm>
            <a:off x="6126480" y="2926080"/>
            <a:ext cx="64008" cy="1691640"/>
          </a:xfrm>
          <a:prstGeom prst="rect">
            <a:avLst/>
          </a:prstGeom>
          <a:solidFill>
            <a:srgbClr val="5B9BD5"/>
          </a:solidFill>
          <a:ln/>
        </p:spPr>
        <p:txBody>
          <a:bodyPr/>
          <a:lstStyle/>
          <a:p>
            <a:endParaRPr lang="en-US"/>
          </a:p>
        </p:txBody>
      </p:sp>
      <p:sp>
        <p:nvSpPr>
          <p:cNvPr id="27" name="Text 25"/>
          <p:cNvSpPr/>
          <p:nvPr/>
        </p:nvSpPr>
        <p:spPr>
          <a:xfrm>
            <a:off x="6263640" y="298094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Meeting minutes</a:t>
            </a:r>
            <a:endParaRPr lang="en-US" sz="1300" dirty="0"/>
          </a:p>
        </p:txBody>
      </p:sp>
      <p:sp>
        <p:nvSpPr>
          <p:cNvPr id="28" name="Text 26"/>
          <p:cNvSpPr/>
          <p:nvPr/>
        </p:nvSpPr>
        <p:spPr>
          <a:xfrm>
            <a:off x="6263640" y="3273552"/>
            <a:ext cx="256032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Upload the audio recording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of a meeting.</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Get a transcript and 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draft set of minutes.</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Claude Code: The Lightning Bolt</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It does not tell you what to type. It types it.</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8778240" cy="960120"/>
          </a:xfrm>
          <a:prstGeom prst="rect">
            <a:avLst/>
          </a:prstGeom>
          <a:solidFill>
            <a:srgbClr val="0A1A7A"/>
          </a:solidFill>
          <a:ln/>
        </p:spPr>
        <p:txBody>
          <a:bodyPr/>
          <a:lstStyle/>
          <a:p>
            <a:endParaRPr lang="en-US"/>
          </a:p>
        </p:txBody>
      </p:sp>
      <p:sp>
        <p:nvSpPr>
          <p:cNvPr id="10" name="Text 8"/>
          <p:cNvSpPr/>
          <p:nvPr/>
        </p:nvSpPr>
        <p:spPr>
          <a:xfrm>
            <a:off x="365760" y="1188720"/>
            <a:ext cx="8412480" cy="868680"/>
          </a:xfrm>
          <a:prstGeom prst="rect">
            <a:avLst/>
          </a:prstGeom>
          <a:noFill/>
          <a:ln/>
        </p:spPr>
        <p:txBody>
          <a:bodyPr wrap="square" lIns="0" tIns="0" rIns="0" bIns="0" rtlCol="0" anchor="ctr"/>
          <a:lstStyle/>
          <a:p>
            <a:pPr marL="0" indent="0" algn="ctr">
              <a:buNone/>
            </a:pPr>
            <a:r>
              <a:rPr lang="en-US" sz="1600" b="1" dirty="0">
                <a:solidFill>
                  <a:srgbClr val="FFCC00"/>
                </a:solidFill>
                <a:latin typeface="Franklin Gothic Medium" pitchFamily="34" charset="0"/>
                <a:ea typeface="Franklin Gothic Medium" pitchFamily="34" charset="-122"/>
                <a:cs typeface="Franklin Gothic Medium" pitchFamily="34" charset="-120"/>
              </a:rPr>
              <a:t>Once Code has SSH access to a machine, it can do anything on it that you could do sitting at the keyboard.</a:t>
            </a:r>
            <a:endParaRPr lang="en-US" sz="1600" dirty="0"/>
          </a:p>
        </p:txBody>
      </p:sp>
      <p:sp>
        <p:nvSpPr>
          <p:cNvPr id="11" name="Shape 9"/>
          <p:cNvSpPr/>
          <p:nvPr/>
        </p:nvSpPr>
        <p:spPr>
          <a:xfrm>
            <a:off x="182880" y="2240280"/>
            <a:ext cx="4297680" cy="1188720"/>
          </a:xfrm>
          <a:prstGeom prst="rect">
            <a:avLst/>
          </a:prstGeom>
          <a:solidFill>
            <a:srgbClr val="000844"/>
          </a:solidFill>
          <a:ln/>
        </p:spPr>
        <p:txBody>
          <a:bodyPr/>
          <a:lstStyle/>
          <a:p>
            <a:endParaRPr lang="en-US"/>
          </a:p>
        </p:txBody>
      </p:sp>
      <p:sp>
        <p:nvSpPr>
          <p:cNvPr id="12" name="Shape 10"/>
          <p:cNvSpPr/>
          <p:nvPr/>
        </p:nvSpPr>
        <p:spPr>
          <a:xfrm>
            <a:off x="182880" y="2240280"/>
            <a:ext cx="64008" cy="1188720"/>
          </a:xfrm>
          <a:prstGeom prst="rect">
            <a:avLst/>
          </a:prstGeom>
          <a:solidFill>
            <a:srgbClr val="ED7D31"/>
          </a:solidFill>
          <a:ln/>
        </p:spPr>
        <p:txBody>
          <a:bodyPr/>
          <a:lstStyle/>
          <a:p>
            <a:endParaRPr lang="en-US"/>
          </a:p>
        </p:txBody>
      </p:sp>
      <p:sp>
        <p:nvSpPr>
          <p:cNvPr id="13" name="Text 11"/>
          <p:cNvSpPr/>
          <p:nvPr/>
        </p:nvSpPr>
        <p:spPr>
          <a:xfrm>
            <a:off x="320040" y="229514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The old way</a:t>
            </a:r>
            <a:endParaRPr lang="en-US" sz="1300" dirty="0"/>
          </a:p>
        </p:txBody>
      </p:sp>
      <p:sp>
        <p:nvSpPr>
          <p:cNvPr id="14" name="Text 12"/>
          <p:cNvSpPr/>
          <p:nvPr/>
        </p:nvSpPr>
        <p:spPr>
          <a:xfrm>
            <a:off x="320040" y="2587752"/>
            <a:ext cx="4023360" cy="7680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AI gives you instructions.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You type them. You read the error.</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You paste it back. It gives you more.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Repeat until it works — or you give up.</a:t>
            </a:r>
            <a:endParaRPr lang="en-US" sz="1150" dirty="0"/>
          </a:p>
        </p:txBody>
      </p:sp>
      <p:sp>
        <p:nvSpPr>
          <p:cNvPr id="15" name="Shape 13"/>
          <p:cNvSpPr/>
          <p:nvPr/>
        </p:nvSpPr>
        <p:spPr>
          <a:xfrm>
            <a:off x="4663440" y="2240280"/>
            <a:ext cx="4297680" cy="1188720"/>
          </a:xfrm>
          <a:prstGeom prst="rect">
            <a:avLst/>
          </a:prstGeom>
          <a:solidFill>
            <a:srgbClr val="000844"/>
          </a:solidFill>
          <a:ln/>
        </p:spPr>
        <p:txBody>
          <a:bodyPr/>
          <a:lstStyle/>
          <a:p>
            <a:endParaRPr lang="en-US"/>
          </a:p>
        </p:txBody>
      </p:sp>
      <p:sp>
        <p:nvSpPr>
          <p:cNvPr id="16" name="Shape 14"/>
          <p:cNvSpPr/>
          <p:nvPr/>
        </p:nvSpPr>
        <p:spPr>
          <a:xfrm>
            <a:off x="4663440" y="2240280"/>
            <a:ext cx="64008" cy="1188720"/>
          </a:xfrm>
          <a:prstGeom prst="rect">
            <a:avLst/>
          </a:prstGeom>
          <a:solidFill>
            <a:srgbClr val="00A8A0"/>
          </a:solidFill>
          <a:ln/>
        </p:spPr>
        <p:txBody>
          <a:bodyPr/>
          <a:lstStyle/>
          <a:p>
            <a:endParaRPr lang="en-US"/>
          </a:p>
        </p:txBody>
      </p:sp>
      <p:sp>
        <p:nvSpPr>
          <p:cNvPr id="17" name="Text 15"/>
          <p:cNvSpPr/>
          <p:nvPr/>
        </p:nvSpPr>
        <p:spPr>
          <a:xfrm>
            <a:off x="4800600" y="229514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With Code</a:t>
            </a:r>
            <a:endParaRPr lang="en-US" sz="1300" dirty="0"/>
          </a:p>
        </p:txBody>
      </p:sp>
      <p:sp>
        <p:nvSpPr>
          <p:cNvPr id="18" name="Text 16"/>
          <p:cNvSpPr/>
          <p:nvPr/>
        </p:nvSpPr>
        <p:spPr>
          <a:xfrm>
            <a:off x="4800600" y="2587752"/>
            <a:ext cx="4023360" cy="7680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You describe what you want.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It logs in, runs commands, reads errors,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researches fixes, changes approach,</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and keeps going until it is done.</a:t>
            </a:r>
            <a:endParaRPr lang="en-US" sz="1150" dirty="0"/>
          </a:p>
        </p:txBody>
      </p:sp>
      <p:sp>
        <p:nvSpPr>
          <p:cNvPr id="19" name="Shape 17"/>
          <p:cNvSpPr/>
          <p:nvPr/>
        </p:nvSpPr>
        <p:spPr>
          <a:xfrm>
            <a:off x="182880" y="3611880"/>
            <a:ext cx="8778240" cy="1005840"/>
          </a:xfrm>
          <a:prstGeom prst="rect">
            <a:avLst/>
          </a:prstGeom>
          <a:solidFill>
            <a:srgbClr val="000844"/>
          </a:solidFill>
          <a:ln/>
        </p:spPr>
        <p:txBody>
          <a:bodyPr/>
          <a:lstStyle/>
          <a:p>
            <a:endParaRPr lang="en-US"/>
          </a:p>
        </p:txBody>
      </p:sp>
      <p:sp>
        <p:nvSpPr>
          <p:cNvPr id="20" name="Shape 18"/>
          <p:cNvSpPr/>
          <p:nvPr/>
        </p:nvSpPr>
        <p:spPr>
          <a:xfrm>
            <a:off x="182880" y="3611880"/>
            <a:ext cx="64008" cy="1005840"/>
          </a:xfrm>
          <a:prstGeom prst="rect">
            <a:avLst/>
          </a:prstGeom>
          <a:solidFill>
            <a:srgbClr val="FFCC00"/>
          </a:solidFill>
          <a:ln/>
        </p:spPr>
        <p:txBody>
          <a:bodyPr/>
          <a:lstStyle/>
          <a:p>
            <a:endParaRPr lang="en-US"/>
          </a:p>
        </p:txBody>
      </p:sp>
      <p:sp>
        <p:nvSpPr>
          <p:cNvPr id="21" name="Text 19"/>
          <p:cNvSpPr/>
          <p:nvPr/>
        </p:nvSpPr>
        <p:spPr>
          <a:xfrm>
            <a:off x="384048" y="3703320"/>
            <a:ext cx="8412480" cy="841248"/>
          </a:xfrm>
          <a:prstGeom prst="rect">
            <a:avLst/>
          </a:prstGeom>
          <a:noFill/>
          <a:ln/>
        </p:spPr>
        <p:txBody>
          <a:bodyPr wrap="square" lIns="0" tIns="0" rIns="0" bIns="0" rtlCol="0" anchor="ctr"/>
          <a:lstStyle/>
          <a:p>
            <a:pPr marL="0" indent="0">
              <a:lnSpc>
                <a:spcPct val="140000"/>
              </a:lnSpc>
              <a:buNone/>
            </a:pPr>
            <a:r>
              <a:rPr lang="en-US" sz="1250" b="1" dirty="0">
                <a:solidFill>
                  <a:srgbClr val="FFCC00"/>
                </a:solidFill>
                <a:latin typeface="Franklin Gothic Medium" pitchFamily="34" charset="0"/>
                <a:ea typeface="Franklin Gothic Medium" pitchFamily="34" charset="-122"/>
                <a:cs typeface="Franklin Gothic Medium" pitchFamily="34" charset="-120"/>
              </a:rPr>
              <a:t>Want ADS-B on a Pi? Gpredict? A weather receiver?  </a:t>
            </a:r>
            <a:r>
              <a:rPr lang="en-US" sz="1250" dirty="0">
                <a:solidFill>
                  <a:srgbClr val="FFFFFF"/>
                </a:solidFill>
                <a:latin typeface="Franklin Gothic Medium" pitchFamily="34" charset="0"/>
                <a:ea typeface="Franklin Gothic Medium" pitchFamily="34" charset="-122"/>
                <a:cs typeface="Franklin Gothic Medium" pitchFamily="34" charset="-120"/>
              </a:rPr>
              <a:t>Just ask Code.</a:t>
            </a:r>
            <a:endParaRPr lang="en-US" sz="1250" dirty="0"/>
          </a:p>
          <a:p>
            <a:pPr marL="0" indent="0">
              <a:lnSpc>
                <a:spcPct val="140000"/>
              </a:lnSpc>
              <a:buNone/>
            </a:pPr>
            <a:r>
              <a:rPr lang="en-US" sz="1250" dirty="0">
                <a:solidFill>
                  <a:srgbClr val="FFFFFF"/>
                </a:solidFill>
                <a:latin typeface="Franklin Gothic Medium" pitchFamily="34" charset="0"/>
                <a:ea typeface="Franklin Gothic Medium" pitchFamily="34" charset="-122"/>
                <a:cs typeface="Franklin Gothic Medium" pitchFamily="34" charset="-120"/>
              </a:rPr>
              <a:t>I have found articles describing Pi projects, pasted the link into Code, and told it to read the article and make my Pi do what it says. It did.</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Agents: AI That Works While You Sleep</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Persistent, scheduled, unattended</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417320"/>
          </a:xfrm>
          <a:prstGeom prst="rect">
            <a:avLst/>
          </a:prstGeom>
          <a:solidFill>
            <a:srgbClr val="000844"/>
          </a:solidFill>
          <a:ln/>
        </p:spPr>
        <p:txBody>
          <a:bodyPr/>
          <a:lstStyle/>
          <a:p>
            <a:endParaRPr lang="en-US"/>
          </a:p>
        </p:txBody>
      </p:sp>
      <p:sp>
        <p:nvSpPr>
          <p:cNvPr id="10" name="Shape 8"/>
          <p:cNvSpPr/>
          <p:nvPr/>
        </p:nvSpPr>
        <p:spPr>
          <a:xfrm>
            <a:off x="182880" y="1143000"/>
            <a:ext cx="64008" cy="1417320"/>
          </a:xfrm>
          <a:prstGeom prst="rect">
            <a:avLst/>
          </a:prstGeom>
          <a:solidFill>
            <a:srgbClr val="FFCC00"/>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Chat</a:t>
            </a:r>
            <a:endParaRPr lang="en-US" sz="1300" dirty="0"/>
          </a:p>
        </p:txBody>
      </p:sp>
      <p:sp>
        <p:nvSpPr>
          <p:cNvPr id="12" name="Text 10"/>
          <p:cNvSpPr/>
          <p:nvPr/>
        </p:nvSpPr>
        <p:spPr>
          <a:xfrm>
            <a:off x="320040" y="1490472"/>
            <a:ext cx="256032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Like a phone call.</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You dial in, talk,</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hang up. Nothing</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persists.</a:t>
            </a:r>
            <a:endParaRPr lang="en-US" sz="1150" dirty="0"/>
          </a:p>
        </p:txBody>
      </p:sp>
      <p:sp>
        <p:nvSpPr>
          <p:cNvPr id="13" name="Shape 11"/>
          <p:cNvSpPr/>
          <p:nvPr/>
        </p:nvSpPr>
        <p:spPr>
          <a:xfrm>
            <a:off x="3154680" y="1143000"/>
            <a:ext cx="2834640" cy="1417320"/>
          </a:xfrm>
          <a:prstGeom prst="rect">
            <a:avLst/>
          </a:prstGeom>
          <a:solidFill>
            <a:srgbClr val="000844"/>
          </a:solidFill>
          <a:ln/>
        </p:spPr>
        <p:txBody>
          <a:bodyPr/>
          <a:lstStyle/>
          <a:p>
            <a:endParaRPr lang="en-US"/>
          </a:p>
        </p:txBody>
      </p:sp>
      <p:sp>
        <p:nvSpPr>
          <p:cNvPr id="14" name="Shape 12"/>
          <p:cNvSpPr/>
          <p:nvPr/>
        </p:nvSpPr>
        <p:spPr>
          <a:xfrm>
            <a:off x="3154680" y="1143000"/>
            <a:ext cx="64008" cy="141732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Claude Code</a:t>
            </a:r>
            <a:endParaRPr lang="en-US" sz="1300" dirty="0"/>
          </a:p>
        </p:txBody>
      </p:sp>
      <p:sp>
        <p:nvSpPr>
          <p:cNvPr id="16" name="Text 14"/>
          <p:cNvSpPr/>
          <p:nvPr/>
        </p:nvSpPr>
        <p:spPr>
          <a:xfrm>
            <a:off x="3291840" y="1490472"/>
            <a:ext cx="256032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Like a contractor</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for the day. Point it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at a job, it finishes,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it leaves.</a:t>
            </a:r>
            <a:endParaRPr lang="en-US" sz="1150" dirty="0"/>
          </a:p>
        </p:txBody>
      </p:sp>
      <p:sp>
        <p:nvSpPr>
          <p:cNvPr id="17" name="Shape 15"/>
          <p:cNvSpPr/>
          <p:nvPr/>
        </p:nvSpPr>
        <p:spPr>
          <a:xfrm>
            <a:off x="6126480" y="1143000"/>
            <a:ext cx="2834640" cy="1417320"/>
          </a:xfrm>
          <a:prstGeom prst="rect">
            <a:avLst/>
          </a:prstGeom>
          <a:solidFill>
            <a:srgbClr val="000844"/>
          </a:solidFill>
          <a:ln/>
        </p:spPr>
        <p:txBody>
          <a:bodyPr/>
          <a:lstStyle/>
          <a:p>
            <a:endParaRPr lang="en-US"/>
          </a:p>
        </p:txBody>
      </p:sp>
      <p:sp>
        <p:nvSpPr>
          <p:cNvPr id="18" name="Shape 16"/>
          <p:cNvSpPr/>
          <p:nvPr/>
        </p:nvSpPr>
        <p:spPr>
          <a:xfrm>
            <a:off x="6126480" y="1143000"/>
            <a:ext cx="64008" cy="141732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An agent</a:t>
            </a:r>
            <a:endParaRPr lang="en-US" sz="1300" dirty="0"/>
          </a:p>
        </p:txBody>
      </p:sp>
      <p:sp>
        <p:nvSpPr>
          <p:cNvPr id="20" name="Text 18"/>
          <p:cNvSpPr/>
          <p:nvPr/>
        </p:nvSpPr>
        <p:spPr>
          <a:xfrm>
            <a:off x="6263640" y="1490472"/>
            <a:ext cx="256032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Like an employee.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Job description,</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schedule, shows up</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whether you do or not.</a:t>
            </a:r>
            <a:endParaRPr lang="en-US" sz="1150" dirty="0"/>
          </a:p>
        </p:txBody>
      </p:sp>
      <p:sp>
        <p:nvSpPr>
          <p:cNvPr id="21" name="Shape 19"/>
          <p:cNvSpPr/>
          <p:nvPr/>
        </p:nvSpPr>
        <p:spPr>
          <a:xfrm>
            <a:off x="182880" y="2697480"/>
            <a:ext cx="8778240" cy="1920240"/>
          </a:xfrm>
          <a:prstGeom prst="rect">
            <a:avLst/>
          </a:prstGeom>
          <a:solidFill>
            <a:srgbClr val="000844"/>
          </a:solidFill>
          <a:ln/>
        </p:spPr>
        <p:txBody>
          <a:bodyPr/>
          <a:lstStyle/>
          <a:p>
            <a:endParaRPr lang="en-US"/>
          </a:p>
        </p:txBody>
      </p:sp>
      <p:sp>
        <p:nvSpPr>
          <p:cNvPr id="22" name="Shape 20"/>
          <p:cNvSpPr/>
          <p:nvPr/>
        </p:nvSpPr>
        <p:spPr>
          <a:xfrm>
            <a:off x="182880" y="2697480"/>
            <a:ext cx="64008" cy="1920240"/>
          </a:xfrm>
          <a:prstGeom prst="rect">
            <a:avLst/>
          </a:prstGeom>
          <a:solidFill>
            <a:srgbClr val="ED7D31"/>
          </a:solidFill>
          <a:ln/>
        </p:spPr>
        <p:txBody>
          <a:bodyPr/>
          <a:lstStyle/>
          <a:p>
            <a:endParaRPr lang="en-US"/>
          </a:p>
        </p:txBody>
      </p:sp>
      <p:sp>
        <p:nvSpPr>
          <p:cNvPr id="23" name="Text 21"/>
          <p:cNvSpPr/>
          <p:nvPr/>
        </p:nvSpPr>
        <p:spPr>
          <a:xfrm>
            <a:off x="384048" y="2761488"/>
            <a:ext cx="8412480" cy="274320"/>
          </a:xfrm>
          <a:prstGeom prst="rect">
            <a:avLst/>
          </a:prstGeom>
          <a:noFill/>
          <a:ln/>
        </p:spPr>
        <p:txBody>
          <a:bodyPr wrap="square" lIns="0" tIns="0" rIns="0" bIns="0" rtlCol="0" anchor="ctr"/>
          <a:lstStyle/>
          <a:p>
            <a:pPr marL="0" indent="0">
              <a:buNone/>
            </a:pPr>
            <a:r>
              <a:rPr lang="en-US" sz="1400" b="1" dirty="0">
                <a:solidFill>
                  <a:srgbClr val="ED7D31"/>
                </a:solidFill>
                <a:latin typeface="Franklin Gothic Medium" pitchFamily="34" charset="0"/>
                <a:ea typeface="Franklin Gothic Medium" pitchFamily="34" charset="-122"/>
                <a:cs typeface="Franklin Gothic Medium" pitchFamily="34" charset="-120"/>
              </a:rPr>
              <a:t>What Mine Actually Does</a:t>
            </a:r>
            <a:endParaRPr lang="en-US" sz="1400" dirty="0"/>
          </a:p>
        </p:txBody>
      </p:sp>
      <p:sp>
        <p:nvSpPr>
          <p:cNvPr id="24" name="Text 22"/>
          <p:cNvSpPr/>
          <p:nvPr/>
        </p:nvSpPr>
        <p:spPr>
          <a:xfrm>
            <a:off x="384048" y="3090672"/>
            <a:ext cx="8412480" cy="1417320"/>
          </a:xfrm>
          <a:prstGeom prst="rect">
            <a:avLst/>
          </a:prstGeom>
          <a:noFill/>
          <a:ln/>
        </p:spPr>
        <p:txBody>
          <a:bodyPr wrap="square" lIns="0" tIns="0" rIns="0" bIns="0" rtlCol="0" anchor="ctr"/>
          <a:lstStyle/>
          <a:p>
            <a:pPr marL="0" indent="0">
              <a:lnSpc>
                <a:spcPct val="130000"/>
              </a:lnSpc>
              <a:buNone/>
            </a:pPr>
            <a:r>
              <a:rPr lang="en-US" sz="1150" dirty="0">
                <a:solidFill>
                  <a:srgbClr val="AACCFF"/>
                </a:solidFill>
                <a:latin typeface="Franklin Gothic Medium" pitchFamily="34" charset="0"/>
                <a:ea typeface="Franklin Gothic Medium" pitchFamily="34" charset="-122"/>
                <a:cs typeface="Franklin Gothic Medium" pitchFamily="34" charset="-120"/>
              </a:rPr>
              <a:t>Every three hours, six times a day, seven days a week:</a:t>
            </a:r>
            <a:endParaRPr lang="en-US" sz="1150" dirty="0"/>
          </a:p>
          <a:p>
            <a:pPr marL="0" indent="0">
              <a:lnSpc>
                <a:spcPct val="130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Pulls solar and geomagnetic data from NOAA Space Weather Prediction Center</a:t>
            </a:r>
            <a:endParaRPr lang="en-US" sz="1150" dirty="0"/>
          </a:p>
          <a:p>
            <a:pPr marL="0" indent="0">
              <a:lnSpc>
                <a:spcPct val="130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Pulls actual WSPR spots received worldwide from WSPRnet</a:t>
            </a:r>
            <a:endParaRPr lang="en-US" sz="1150" dirty="0"/>
          </a:p>
          <a:p>
            <a:pPr marL="0" indent="0">
              <a:lnSpc>
                <a:spcPct val="130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Has a language model interpret both as a band-conditions observatory report</a:t>
            </a:r>
            <a:endParaRPr lang="en-US" sz="1150" dirty="0"/>
          </a:p>
          <a:p>
            <a:pPr marL="0" indent="0">
              <a:lnSpc>
                <a:spcPct val="130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Publishes it to the club website automatically</a:t>
            </a:r>
            <a:endParaRPr lang="en-US" sz="1150" dirty="0"/>
          </a:p>
          <a:p>
            <a:pPr marL="0" indent="0">
              <a:lnSpc>
                <a:spcPct val="130000"/>
              </a:lnSpc>
              <a:buNone/>
            </a:pPr>
            <a:r>
              <a:rPr lang="en-US" sz="1150" b="1" dirty="0">
                <a:solidFill>
                  <a:srgbClr val="FFCC00"/>
                </a:solidFill>
                <a:latin typeface="Franklin Gothic Medium" pitchFamily="34" charset="0"/>
                <a:ea typeface="Franklin Gothic Medium" pitchFamily="34" charset="-122"/>
                <a:cs typeface="Franklin Gothic Medium" pitchFamily="34" charset="-120"/>
              </a:rPr>
              <a:t>I set it up, tested it, and have not touched it since.</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E343A8-9EB0-644D-459A-ACFE0B3CEB21}"/>
              </a:ext>
            </a:extLst>
          </p:cNvPr>
          <p:cNvSpPr txBox="1"/>
          <p:nvPr/>
        </p:nvSpPr>
        <p:spPr>
          <a:xfrm>
            <a:off x="250440" y="244617"/>
            <a:ext cx="3913865" cy="523220"/>
          </a:xfrm>
          <a:prstGeom prst="rect">
            <a:avLst/>
          </a:prstGeom>
          <a:noFill/>
        </p:spPr>
        <p:txBody>
          <a:bodyPr wrap="square" rtlCol="0">
            <a:spAutoFit/>
          </a:bodyPr>
          <a:lstStyle/>
          <a:p>
            <a:r>
              <a:rPr lang="en-US" sz="2800" dirty="0">
                <a:solidFill>
                  <a:srgbClr val="FFC000"/>
                </a:solidFill>
                <a:latin typeface="Franklin Gothic Medium" panose="020B0603020102020204" pitchFamily="34" charset="0"/>
              </a:rPr>
              <a:t>Local Models</a:t>
            </a:r>
          </a:p>
        </p:txBody>
      </p:sp>
      <p:sp>
        <p:nvSpPr>
          <p:cNvPr id="4" name="TextBox 3">
            <a:extLst>
              <a:ext uri="{FF2B5EF4-FFF2-40B4-BE49-F238E27FC236}">
                <a16:creationId xmlns:a16="http://schemas.microsoft.com/office/drawing/2014/main" id="{8648281D-ECF9-8466-ADCD-0378CD449ABF}"/>
              </a:ext>
            </a:extLst>
          </p:cNvPr>
          <p:cNvSpPr txBox="1"/>
          <p:nvPr/>
        </p:nvSpPr>
        <p:spPr>
          <a:xfrm>
            <a:off x="250440" y="863590"/>
            <a:ext cx="3913865"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Run on local computers (Mac Mini)</a:t>
            </a:r>
          </a:p>
          <a:p>
            <a:pPr marL="285750" indent="-285750">
              <a:buFont typeface="Arial" panose="020B0604020202020204" pitchFamily="34" charset="0"/>
              <a:buChar char="•"/>
            </a:pPr>
            <a:r>
              <a:rPr lang="en-US" dirty="0">
                <a:solidFill>
                  <a:srgbClr val="FFC000"/>
                </a:solidFill>
              </a:rPr>
              <a:t>May run on other Mac hardware (shared memory)</a:t>
            </a:r>
          </a:p>
          <a:p>
            <a:pPr marL="285750" indent="-285750">
              <a:buFont typeface="Arial" panose="020B0604020202020204" pitchFamily="34" charset="0"/>
              <a:buChar char="•"/>
            </a:pPr>
            <a:r>
              <a:rPr lang="en-US" dirty="0">
                <a:solidFill>
                  <a:srgbClr val="FFC000"/>
                </a:solidFill>
              </a:rPr>
              <a:t>May run on PC graphics card</a:t>
            </a:r>
          </a:p>
          <a:p>
            <a:pPr marL="285750" indent="-285750">
              <a:buFont typeface="Arial" panose="020B0604020202020204" pitchFamily="34" charset="0"/>
              <a:buChar char="•"/>
            </a:pPr>
            <a:r>
              <a:rPr lang="en-US" dirty="0">
                <a:solidFill>
                  <a:srgbClr val="FFC000"/>
                </a:solidFill>
              </a:rPr>
              <a:t>Key: Graphics card, not CPU</a:t>
            </a:r>
          </a:p>
          <a:p>
            <a:pPr marL="285750" indent="-285750">
              <a:buFont typeface="Arial" panose="020B0604020202020204" pitchFamily="34" charset="0"/>
              <a:buChar char="•"/>
            </a:pPr>
            <a:r>
              <a:rPr lang="en-US" dirty="0">
                <a:solidFill>
                  <a:srgbClr val="FFC000"/>
                </a:solidFill>
              </a:rPr>
              <a:t>“</a:t>
            </a:r>
            <a:r>
              <a:rPr lang="en-US" dirty="0" err="1">
                <a:solidFill>
                  <a:srgbClr val="FFC000"/>
                </a:solidFill>
              </a:rPr>
              <a:t>Ollama</a:t>
            </a:r>
            <a:r>
              <a:rPr lang="en-US" dirty="0">
                <a:solidFill>
                  <a:srgbClr val="FFC000"/>
                </a:solidFill>
              </a:rPr>
              <a:t>” – connects the models to your computer</a:t>
            </a:r>
          </a:p>
          <a:p>
            <a:pPr marL="742950" lvl="1" indent="-285750">
              <a:buFont typeface="Arial" panose="020B0604020202020204" pitchFamily="34" charset="0"/>
              <a:buChar char="•"/>
            </a:pPr>
            <a:r>
              <a:rPr lang="en-US" dirty="0">
                <a:solidFill>
                  <a:srgbClr val="FFC000"/>
                </a:solidFill>
              </a:rPr>
              <a:t>Fetches the model: “</a:t>
            </a:r>
            <a:r>
              <a:rPr lang="en-US" dirty="0" err="1">
                <a:solidFill>
                  <a:srgbClr val="FFC000"/>
                </a:solidFill>
              </a:rPr>
              <a:t>ollama</a:t>
            </a:r>
            <a:r>
              <a:rPr lang="en-US" dirty="0">
                <a:solidFill>
                  <a:srgbClr val="FFC000"/>
                </a:solidFill>
              </a:rPr>
              <a:t> pull qwen3.8:27b”</a:t>
            </a:r>
          </a:p>
          <a:p>
            <a:pPr marL="742950" lvl="1" indent="-285750">
              <a:buFont typeface="Arial" panose="020B0604020202020204" pitchFamily="34" charset="0"/>
              <a:buChar char="•"/>
            </a:pPr>
            <a:r>
              <a:rPr lang="en-US" dirty="0">
                <a:solidFill>
                  <a:srgbClr val="FFC000"/>
                </a:solidFill>
              </a:rPr>
              <a:t>Provides user query interface</a:t>
            </a:r>
          </a:p>
          <a:p>
            <a:pPr marL="742950" lvl="1" indent="-285750">
              <a:buFont typeface="Arial" panose="020B0604020202020204" pitchFamily="34" charset="0"/>
              <a:buChar char="•"/>
            </a:pPr>
            <a:r>
              <a:rPr lang="en-US" dirty="0">
                <a:solidFill>
                  <a:srgbClr val="FFC000"/>
                </a:solidFill>
              </a:rPr>
              <a:t>Allows agent machine to connect to model</a:t>
            </a:r>
          </a:p>
        </p:txBody>
      </p:sp>
      <p:pic>
        <p:nvPicPr>
          <p:cNvPr id="8" name="Picture 7">
            <a:extLst>
              <a:ext uri="{FF2B5EF4-FFF2-40B4-BE49-F238E27FC236}">
                <a16:creationId xmlns:a16="http://schemas.microsoft.com/office/drawing/2014/main" id="{F8F368E6-1AA9-19E3-152D-FDA1773A0BD7}"/>
              </a:ext>
            </a:extLst>
          </p:cNvPr>
          <p:cNvPicPr>
            <a:picLocks noChangeAspect="1"/>
          </p:cNvPicPr>
          <p:nvPr/>
        </p:nvPicPr>
        <p:blipFill>
          <a:blip r:embed="rId2"/>
          <a:stretch>
            <a:fillRect/>
          </a:stretch>
        </p:blipFill>
        <p:spPr>
          <a:xfrm>
            <a:off x="4356106" y="994618"/>
            <a:ext cx="4760884" cy="2505728"/>
          </a:xfrm>
          <a:prstGeom prst="rect">
            <a:avLst/>
          </a:prstGeom>
        </p:spPr>
      </p:pic>
    </p:spTree>
    <p:extLst>
      <p:ext uri="{BB962C8B-B14F-4D97-AF65-F5344CB8AC3E}">
        <p14:creationId xmlns:p14="http://schemas.microsoft.com/office/powerpoint/2010/main" val="2110112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11480" y="1131570"/>
            <a:ext cx="6172200" cy="720090"/>
          </a:xfrm>
          <a:prstGeom prst="rect">
            <a:avLst/>
          </a:prstGeom>
          <a:noFill/>
          <a:ln/>
        </p:spPr>
        <p:txBody>
          <a:bodyPr wrap="square" lIns="0" tIns="0" rIns="0" bIns="0" rtlCol="0" anchor="ctr"/>
          <a:lstStyle/>
          <a:p>
            <a:r>
              <a:rPr lang="en-US" sz="4050" b="1" dirty="0">
                <a:solidFill>
                  <a:srgbClr val="FFFFFF"/>
                </a:solidFill>
                <a:latin typeface="Cambria" pitchFamily="34" charset="0"/>
                <a:ea typeface="Cambria" pitchFamily="34" charset="-122"/>
                <a:cs typeface="Cambria" pitchFamily="34" charset="-120"/>
              </a:rPr>
              <a:t>Local AI</a:t>
            </a:r>
            <a:endParaRPr lang="en-US" sz="4050" dirty="0"/>
          </a:p>
        </p:txBody>
      </p:sp>
      <p:sp>
        <p:nvSpPr>
          <p:cNvPr id="3" name="Text 1"/>
          <p:cNvSpPr txBox="1"/>
          <p:nvPr/>
        </p:nvSpPr>
        <p:spPr>
          <a:xfrm>
            <a:off x="411480" y="1796796"/>
            <a:ext cx="6172200" cy="685800"/>
          </a:xfrm>
          <a:prstGeom prst="rect">
            <a:avLst/>
          </a:prstGeom>
          <a:noFill/>
          <a:ln/>
        </p:spPr>
        <p:txBody>
          <a:bodyPr wrap="square" lIns="0" tIns="0" rIns="0" bIns="0" rtlCol="0" anchor="ctr"/>
          <a:lstStyle/>
          <a:p>
            <a:r>
              <a:rPr lang="en-US" sz="4050" b="1" dirty="0">
                <a:solidFill>
                  <a:srgbClr val="E8A33D"/>
                </a:solidFill>
                <a:latin typeface="Cambria" pitchFamily="34" charset="0"/>
                <a:ea typeface="Cambria" pitchFamily="34" charset="-122"/>
                <a:cs typeface="Cambria" pitchFamily="34" charset="-120"/>
              </a:rPr>
              <a:t>What Runs Where</a:t>
            </a:r>
            <a:endParaRPr lang="en-US" sz="4050" dirty="0"/>
          </a:p>
        </p:txBody>
      </p:sp>
      <p:sp>
        <p:nvSpPr>
          <p:cNvPr id="4" name="Text 2"/>
          <p:cNvSpPr txBox="1"/>
          <p:nvPr/>
        </p:nvSpPr>
        <p:spPr>
          <a:xfrm>
            <a:off x="411480" y="2640330"/>
            <a:ext cx="6515100" cy="342900"/>
          </a:xfrm>
          <a:prstGeom prst="rect">
            <a:avLst/>
          </a:prstGeom>
          <a:noFill/>
          <a:ln/>
        </p:spPr>
        <p:txBody>
          <a:bodyPr wrap="square" lIns="0" tIns="0" rIns="0" bIns="0" rtlCol="0" anchor="ctr"/>
          <a:lstStyle/>
          <a:p>
            <a:r>
              <a:rPr lang="en-US" sz="1350" dirty="0">
                <a:solidFill>
                  <a:srgbClr val="AFC0D0"/>
                </a:solidFill>
                <a:latin typeface="Calibri" pitchFamily="34" charset="0"/>
                <a:ea typeface="Calibri" pitchFamily="34" charset="-122"/>
                <a:cs typeface="Calibri" pitchFamily="34" charset="-120"/>
              </a:rPr>
              <a:t>Matching AI models to the hardware you actually own</a:t>
            </a:r>
            <a:endParaRPr lang="en-US" sz="1350" dirty="0"/>
          </a:p>
        </p:txBody>
      </p:sp>
      <p:sp>
        <p:nvSpPr>
          <p:cNvPr id="5" name="Shape 3"/>
          <p:cNvSpPr/>
          <p:nvPr/>
        </p:nvSpPr>
        <p:spPr>
          <a:xfrm>
            <a:off x="411480" y="3737610"/>
            <a:ext cx="288036" cy="288036"/>
          </a:xfrm>
          <a:prstGeom prst="ellipse">
            <a:avLst/>
          </a:prstGeom>
          <a:solidFill>
            <a:srgbClr val="1B3A57"/>
          </a:solidFill>
          <a:ln w="12700">
            <a:solidFill>
              <a:srgbClr val="36536E"/>
            </a:solidFill>
            <a:prstDash val="solid"/>
          </a:ln>
        </p:spPr>
        <p:txBody>
          <a:bodyPr/>
          <a:lstStyle/>
          <a:p>
            <a:endParaRPr lang="en-US" sz="1350"/>
          </a:p>
        </p:txBody>
      </p:sp>
      <p:sp>
        <p:nvSpPr>
          <p:cNvPr id="6" name="Text 4"/>
          <p:cNvSpPr txBox="1"/>
          <p:nvPr/>
        </p:nvSpPr>
        <p:spPr>
          <a:xfrm>
            <a:off x="809244" y="3737610"/>
            <a:ext cx="1645920" cy="288036"/>
          </a:xfrm>
          <a:prstGeom prst="rect">
            <a:avLst/>
          </a:prstGeom>
          <a:noFill/>
          <a:ln/>
        </p:spPr>
        <p:txBody>
          <a:bodyPr wrap="square" lIns="0" tIns="0" rIns="0" bIns="0" rtlCol="0" anchor="ctr"/>
          <a:lstStyle/>
          <a:p>
            <a:r>
              <a:rPr lang="en-US" sz="938" dirty="0">
                <a:solidFill>
                  <a:srgbClr val="AFC0D0"/>
                </a:solidFill>
                <a:latin typeface="Calibri" pitchFamily="34" charset="0"/>
                <a:ea typeface="Calibri" pitchFamily="34" charset="-122"/>
                <a:cs typeface="Calibri" pitchFamily="34" charset="-120"/>
              </a:rPr>
              <a:t>Datacenter</a:t>
            </a:r>
            <a:endParaRPr lang="en-US" sz="938" dirty="0"/>
          </a:p>
        </p:txBody>
      </p:sp>
      <p:sp>
        <p:nvSpPr>
          <p:cNvPr id="7" name="Shape 5"/>
          <p:cNvSpPr/>
          <p:nvPr/>
        </p:nvSpPr>
        <p:spPr>
          <a:xfrm>
            <a:off x="2503170" y="3737610"/>
            <a:ext cx="288036" cy="288036"/>
          </a:xfrm>
          <a:prstGeom prst="ellipse">
            <a:avLst/>
          </a:prstGeom>
          <a:solidFill>
            <a:srgbClr val="E8A33D"/>
          </a:solidFill>
          <a:ln w="12700">
            <a:solidFill>
              <a:srgbClr val="E8A33D"/>
            </a:solidFill>
            <a:prstDash val="solid"/>
          </a:ln>
        </p:spPr>
        <p:txBody>
          <a:bodyPr/>
          <a:lstStyle/>
          <a:p>
            <a:endParaRPr lang="en-US" sz="1350"/>
          </a:p>
        </p:txBody>
      </p:sp>
      <p:sp>
        <p:nvSpPr>
          <p:cNvPr id="8" name="Text 6"/>
          <p:cNvSpPr txBox="1"/>
          <p:nvPr/>
        </p:nvSpPr>
        <p:spPr>
          <a:xfrm>
            <a:off x="2900934" y="3737610"/>
            <a:ext cx="1645920" cy="288036"/>
          </a:xfrm>
          <a:prstGeom prst="rect">
            <a:avLst/>
          </a:prstGeom>
          <a:noFill/>
          <a:ln/>
        </p:spPr>
        <p:txBody>
          <a:bodyPr wrap="square" lIns="0" tIns="0" rIns="0" bIns="0" rtlCol="0" anchor="ctr"/>
          <a:lstStyle/>
          <a:p>
            <a:r>
              <a:rPr lang="en-US" sz="938" dirty="0">
                <a:solidFill>
                  <a:srgbClr val="AFC0D0"/>
                </a:solidFill>
                <a:latin typeface="Calibri" pitchFamily="34" charset="0"/>
                <a:ea typeface="Calibri" pitchFamily="34" charset="-122"/>
                <a:cs typeface="Calibri" pitchFamily="34" charset="-120"/>
              </a:rPr>
              <a:t>Mac desktop</a:t>
            </a:r>
            <a:endParaRPr lang="en-US" sz="938" dirty="0"/>
          </a:p>
        </p:txBody>
      </p:sp>
      <p:sp>
        <p:nvSpPr>
          <p:cNvPr id="9" name="Shape 7"/>
          <p:cNvSpPr/>
          <p:nvPr/>
        </p:nvSpPr>
        <p:spPr>
          <a:xfrm>
            <a:off x="4594860" y="3737610"/>
            <a:ext cx="288036" cy="288036"/>
          </a:xfrm>
          <a:prstGeom prst="ellipse">
            <a:avLst/>
          </a:prstGeom>
          <a:solidFill>
            <a:srgbClr val="1B3A57"/>
          </a:solidFill>
          <a:ln w="12700">
            <a:solidFill>
              <a:srgbClr val="36536E"/>
            </a:solidFill>
            <a:prstDash val="solid"/>
          </a:ln>
        </p:spPr>
        <p:txBody>
          <a:bodyPr/>
          <a:lstStyle/>
          <a:p>
            <a:endParaRPr lang="en-US" sz="1350"/>
          </a:p>
        </p:txBody>
      </p:sp>
      <p:sp>
        <p:nvSpPr>
          <p:cNvPr id="10" name="Text 8"/>
          <p:cNvSpPr txBox="1"/>
          <p:nvPr/>
        </p:nvSpPr>
        <p:spPr>
          <a:xfrm>
            <a:off x="4992624" y="3737610"/>
            <a:ext cx="1645920" cy="288036"/>
          </a:xfrm>
          <a:prstGeom prst="rect">
            <a:avLst/>
          </a:prstGeom>
          <a:noFill/>
          <a:ln/>
        </p:spPr>
        <p:txBody>
          <a:bodyPr wrap="square" lIns="0" tIns="0" rIns="0" bIns="0" rtlCol="0" anchor="ctr"/>
          <a:lstStyle/>
          <a:p>
            <a:r>
              <a:rPr lang="en-US" sz="938" dirty="0">
                <a:solidFill>
                  <a:srgbClr val="AFC0D0"/>
                </a:solidFill>
                <a:latin typeface="Calibri" pitchFamily="34" charset="0"/>
                <a:ea typeface="Calibri" pitchFamily="34" charset="-122"/>
                <a:cs typeface="Calibri" pitchFamily="34" charset="-120"/>
              </a:rPr>
              <a:t>Gaming PC</a:t>
            </a:r>
            <a:endParaRPr lang="en-US" sz="938" dirty="0"/>
          </a:p>
        </p:txBody>
      </p:sp>
      <p:sp>
        <p:nvSpPr>
          <p:cNvPr id="11" name="Shape 9"/>
          <p:cNvSpPr/>
          <p:nvPr/>
        </p:nvSpPr>
        <p:spPr>
          <a:xfrm>
            <a:off x="6686550" y="3737610"/>
            <a:ext cx="288036" cy="288036"/>
          </a:xfrm>
          <a:prstGeom prst="ellipse">
            <a:avLst/>
          </a:prstGeom>
          <a:solidFill>
            <a:srgbClr val="1B3A57"/>
          </a:solidFill>
          <a:ln w="12700">
            <a:solidFill>
              <a:srgbClr val="36536E"/>
            </a:solidFill>
            <a:prstDash val="solid"/>
          </a:ln>
        </p:spPr>
        <p:txBody>
          <a:bodyPr/>
          <a:lstStyle/>
          <a:p>
            <a:endParaRPr lang="en-US" sz="1350"/>
          </a:p>
        </p:txBody>
      </p:sp>
      <p:sp>
        <p:nvSpPr>
          <p:cNvPr id="12" name="Text 10"/>
          <p:cNvSpPr txBox="1"/>
          <p:nvPr/>
        </p:nvSpPr>
        <p:spPr>
          <a:xfrm>
            <a:off x="7084314" y="3737610"/>
            <a:ext cx="1645920" cy="288036"/>
          </a:xfrm>
          <a:prstGeom prst="rect">
            <a:avLst/>
          </a:prstGeom>
          <a:noFill/>
          <a:ln/>
        </p:spPr>
        <p:txBody>
          <a:bodyPr wrap="square" lIns="0" tIns="0" rIns="0" bIns="0" rtlCol="0" anchor="ctr"/>
          <a:lstStyle/>
          <a:p>
            <a:r>
              <a:rPr lang="en-US" sz="938" dirty="0">
                <a:solidFill>
                  <a:srgbClr val="AFC0D0"/>
                </a:solidFill>
                <a:latin typeface="Calibri" pitchFamily="34" charset="0"/>
                <a:ea typeface="Calibri" pitchFamily="34" charset="-122"/>
                <a:cs typeface="Calibri" pitchFamily="34" charset="-120"/>
              </a:rPr>
              <a:t>Small device</a:t>
            </a:r>
            <a:endParaRPr lang="en-US" sz="938"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11480" y="288036"/>
            <a:ext cx="8298180" cy="582930"/>
          </a:xfrm>
          <a:prstGeom prst="rect">
            <a:avLst/>
          </a:prstGeom>
          <a:noFill/>
          <a:ln/>
        </p:spPr>
        <p:txBody>
          <a:bodyPr wrap="square" lIns="0" tIns="0" rIns="0" bIns="0" rtlCol="0" anchor="ctr"/>
          <a:lstStyle/>
          <a:p>
            <a:r>
              <a:rPr lang="en-US" sz="2550" b="1" dirty="0">
                <a:solidFill>
                  <a:srgbClr val="0F2137"/>
                </a:solidFill>
                <a:latin typeface="Cambria" pitchFamily="34" charset="0"/>
                <a:ea typeface="Cambria" pitchFamily="34" charset="-122"/>
                <a:cs typeface="Cambria" pitchFamily="34" charset="-120"/>
              </a:rPr>
              <a:t>One Thing Decides Everything: Memory</a:t>
            </a:r>
            <a:endParaRPr lang="en-US" sz="2550" dirty="0"/>
          </a:p>
        </p:txBody>
      </p:sp>
      <p:sp>
        <p:nvSpPr>
          <p:cNvPr id="3" name="Text 1"/>
          <p:cNvSpPr txBox="1"/>
          <p:nvPr/>
        </p:nvSpPr>
        <p:spPr>
          <a:xfrm>
            <a:off x="411480" y="1062990"/>
            <a:ext cx="4457700" cy="1988820"/>
          </a:xfrm>
          <a:prstGeom prst="rect">
            <a:avLst/>
          </a:prstGeom>
          <a:noFill/>
          <a:ln/>
        </p:spPr>
        <p:txBody>
          <a:bodyPr wrap="square" rtlCol="0" anchor="ctr"/>
          <a:lstStyle/>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A model is one big file of numbers — all of it has to fit in memory at once</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Too big for memory, and it spills to slow storage and grinds to a halt</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Size is measured in parameters — billions of them, written as "B"</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Memory decides what you can run. Memory speed decides how fast it runs.</a:t>
            </a:r>
            <a:endParaRPr lang="en-US" sz="1088" dirty="0"/>
          </a:p>
        </p:txBody>
      </p:sp>
      <p:sp>
        <p:nvSpPr>
          <p:cNvPr id="4" name="Shape 2"/>
          <p:cNvSpPr/>
          <p:nvPr/>
        </p:nvSpPr>
        <p:spPr>
          <a:xfrm>
            <a:off x="411480" y="3257550"/>
            <a:ext cx="4457700" cy="1028700"/>
          </a:xfrm>
          <a:prstGeom prst="roundRect">
            <a:avLst>
              <a:gd name="adj" fmla="val 5333"/>
            </a:avLst>
          </a:prstGeom>
          <a:solidFill>
            <a:srgbClr val="E7EDF2"/>
          </a:solidFill>
          <a:ln w="12700">
            <a:solidFill>
              <a:srgbClr val="E7EDF2"/>
            </a:solidFill>
            <a:prstDash val="solid"/>
          </a:ln>
        </p:spPr>
        <p:txBody>
          <a:bodyPr/>
          <a:lstStyle/>
          <a:p>
            <a:endParaRPr lang="en-US" sz="1350"/>
          </a:p>
        </p:txBody>
      </p:sp>
      <p:sp>
        <p:nvSpPr>
          <p:cNvPr id="5" name="Text 3"/>
          <p:cNvSpPr txBox="1"/>
          <p:nvPr/>
        </p:nvSpPr>
        <p:spPr>
          <a:xfrm>
            <a:off x="617220" y="3394710"/>
            <a:ext cx="4046220" cy="219456"/>
          </a:xfrm>
          <a:prstGeom prst="rect">
            <a:avLst/>
          </a:prstGeom>
          <a:noFill/>
          <a:ln/>
        </p:spPr>
        <p:txBody>
          <a:bodyPr wrap="square" lIns="0" tIns="0" rIns="0" bIns="0" rtlCol="0" anchor="ctr"/>
          <a:lstStyle/>
          <a:p>
            <a:r>
              <a:rPr lang="en-US" sz="975" b="1" dirty="0">
                <a:solidFill>
                  <a:srgbClr val="B8791F"/>
                </a:solidFill>
                <a:latin typeface="Calibri" pitchFamily="34" charset="0"/>
                <a:ea typeface="Calibri" pitchFamily="34" charset="-122"/>
                <a:cs typeface="Calibri" pitchFamily="34" charset="-120"/>
              </a:rPr>
              <a:t>Rule of thumb</a:t>
            </a:r>
            <a:endParaRPr lang="en-US" sz="975" dirty="0"/>
          </a:p>
        </p:txBody>
      </p:sp>
      <p:sp>
        <p:nvSpPr>
          <p:cNvPr id="6" name="Text 4"/>
          <p:cNvSpPr txBox="1"/>
          <p:nvPr/>
        </p:nvSpPr>
        <p:spPr>
          <a:xfrm>
            <a:off x="617220" y="3634740"/>
            <a:ext cx="4046220" cy="548640"/>
          </a:xfrm>
          <a:prstGeom prst="rect">
            <a:avLst/>
          </a:prstGeom>
          <a:noFill/>
          <a:ln/>
        </p:spPr>
        <p:txBody>
          <a:bodyPr wrap="square" lIns="0" tIns="0" rIns="0" bIns="0" rtlCol="0" anchor="ctr"/>
          <a:lstStyle/>
          <a:p>
            <a:r>
              <a:rPr lang="en-US" sz="1050" dirty="0">
                <a:solidFill>
                  <a:srgbClr val="16202B"/>
                </a:solidFill>
                <a:latin typeface="Calibri" pitchFamily="34" charset="0"/>
                <a:ea typeface="Calibri" pitchFamily="34" charset="-122"/>
                <a:cs typeface="Calibri" pitchFamily="34" charset="-120"/>
              </a:rPr>
              <a:t>At normal compression, the number of billions is roughly the number of gigabytes of memory you need.</a:t>
            </a:r>
            <a:endParaRPr lang="en-US" sz="1050" dirty="0"/>
          </a:p>
        </p:txBody>
      </p:sp>
      <p:sp>
        <p:nvSpPr>
          <p:cNvPr id="7" name="Shape 5"/>
          <p:cNvSpPr/>
          <p:nvPr/>
        </p:nvSpPr>
        <p:spPr>
          <a:xfrm>
            <a:off x="5177790" y="1062990"/>
            <a:ext cx="3531870" cy="932688"/>
          </a:xfrm>
          <a:prstGeom prst="roundRect">
            <a:avLst>
              <a:gd name="adj" fmla="val 5882"/>
            </a:avLst>
          </a:prstGeom>
          <a:solidFill>
            <a:srgbClr val="FFFFFF"/>
          </a:solidFill>
          <a:ln w="12700">
            <a:solidFill>
              <a:srgbClr val="D6DFE7"/>
            </a:solidFill>
            <a:prstDash val="solid"/>
          </a:ln>
        </p:spPr>
        <p:txBody>
          <a:bodyPr/>
          <a:lstStyle/>
          <a:p>
            <a:endParaRPr lang="en-US" sz="1350"/>
          </a:p>
        </p:txBody>
      </p:sp>
      <p:sp>
        <p:nvSpPr>
          <p:cNvPr id="8" name="Text 6"/>
          <p:cNvSpPr txBox="1"/>
          <p:nvPr/>
        </p:nvSpPr>
        <p:spPr>
          <a:xfrm>
            <a:off x="5349240" y="1172718"/>
            <a:ext cx="1028700" cy="685800"/>
          </a:xfrm>
          <a:prstGeom prst="rect">
            <a:avLst/>
          </a:prstGeom>
          <a:noFill/>
          <a:ln/>
        </p:spPr>
        <p:txBody>
          <a:bodyPr wrap="square" lIns="0" tIns="0" rIns="0" bIns="0" rtlCol="0" anchor="ctr"/>
          <a:lstStyle/>
          <a:p>
            <a:r>
              <a:rPr lang="en-US" sz="3000" b="1" dirty="0">
                <a:solidFill>
                  <a:srgbClr val="0F2137"/>
                </a:solidFill>
                <a:latin typeface="Cambria" pitchFamily="34" charset="0"/>
                <a:ea typeface="Cambria" pitchFamily="34" charset="-122"/>
                <a:cs typeface="Cambria" pitchFamily="34" charset="-120"/>
              </a:rPr>
              <a:t>8B</a:t>
            </a:r>
            <a:endParaRPr lang="en-US" sz="3000" dirty="0"/>
          </a:p>
        </p:txBody>
      </p:sp>
      <p:sp>
        <p:nvSpPr>
          <p:cNvPr id="9" name="Text 7"/>
          <p:cNvSpPr txBox="1"/>
          <p:nvPr/>
        </p:nvSpPr>
        <p:spPr>
          <a:xfrm>
            <a:off x="6377940" y="1227582"/>
            <a:ext cx="2194560" cy="329184"/>
          </a:xfrm>
          <a:prstGeom prst="rect">
            <a:avLst/>
          </a:prstGeom>
          <a:noFill/>
          <a:ln/>
        </p:spPr>
        <p:txBody>
          <a:bodyPr wrap="square" lIns="0" tIns="0" rIns="0" bIns="0" rtlCol="0" anchor="ctr"/>
          <a:lstStyle/>
          <a:p>
            <a:r>
              <a:rPr lang="en-US" sz="1575" b="1" dirty="0">
                <a:solidFill>
                  <a:srgbClr val="B8791F"/>
                </a:solidFill>
                <a:latin typeface="Calibri" pitchFamily="34" charset="0"/>
                <a:ea typeface="Calibri" pitchFamily="34" charset="-122"/>
                <a:cs typeface="Calibri" pitchFamily="34" charset="-120"/>
              </a:rPr>
              <a:t>≈ 5 GB</a:t>
            </a:r>
            <a:endParaRPr lang="en-US" sz="1575" dirty="0"/>
          </a:p>
        </p:txBody>
      </p:sp>
      <p:sp>
        <p:nvSpPr>
          <p:cNvPr id="10" name="Text 8"/>
          <p:cNvSpPr txBox="1"/>
          <p:nvPr/>
        </p:nvSpPr>
        <p:spPr>
          <a:xfrm>
            <a:off x="6377940" y="1556766"/>
            <a:ext cx="2194560" cy="274320"/>
          </a:xfrm>
          <a:prstGeom prst="rect">
            <a:avLst/>
          </a:prstGeom>
          <a:noFill/>
          <a:ln/>
        </p:spPr>
        <p:txBody>
          <a:bodyPr wrap="square" lIns="0" tIns="0" rIns="0" bIns="0" rtlCol="0" anchor="ctr"/>
          <a:lstStyle/>
          <a:p>
            <a:r>
              <a:rPr lang="en-US" sz="900" dirty="0">
                <a:solidFill>
                  <a:srgbClr val="5C6B7A"/>
                </a:solidFill>
                <a:latin typeface="Calibri" pitchFamily="34" charset="0"/>
                <a:ea typeface="Calibri" pitchFamily="34" charset="-122"/>
                <a:cs typeface="Calibri" pitchFamily="34" charset="-120"/>
              </a:rPr>
              <a:t>phone / Pi class</a:t>
            </a:r>
            <a:endParaRPr lang="en-US" sz="900" dirty="0"/>
          </a:p>
        </p:txBody>
      </p:sp>
      <p:sp>
        <p:nvSpPr>
          <p:cNvPr id="11" name="Shape 9"/>
          <p:cNvSpPr/>
          <p:nvPr/>
        </p:nvSpPr>
        <p:spPr>
          <a:xfrm>
            <a:off x="5177790" y="2173986"/>
            <a:ext cx="3531870" cy="932688"/>
          </a:xfrm>
          <a:prstGeom prst="roundRect">
            <a:avLst>
              <a:gd name="adj" fmla="val 5882"/>
            </a:avLst>
          </a:prstGeom>
          <a:solidFill>
            <a:srgbClr val="FFFFFF"/>
          </a:solidFill>
          <a:ln w="12700">
            <a:solidFill>
              <a:srgbClr val="D6DFE7"/>
            </a:solidFill>
            <a:prstDash val="solid"/>
          </a:ln>
        </p:spPr>
        <p:txBody>
          <a:bodyPr/>
          <a:lstStyle/>
          <a:p>
            <a:endParaRPr lang="en-US" sz="1350"/>
          </a:p>
        </p:txBody>
      </p:sp>
      <p:sp>
        <p:nvSpPr>
          <p:cNvPr id="12" name="Text 10"/>
          <p:cNvSpPr txBox="1"/>
          <p:nvPr/>
        </p:nvSpPr>
        <p:spPr>
          <a:xfrm>
            <a:off x="5349240" y="2283714"/>
            <a:ext cx="1028700" cy="685800"/>
          </a:xfrm>
          <a:prstGeom prst="rect">
            <a:avLst/>
          </a:prstGeom>
          <a:noFill/>
          <a:ln/>
        </p:spPr>
        <p:txBody>
          <a:bodyPr wrap="square" lIns="0" tIns="0" rIns="0" bIns="0" rtlCol="0" anchor="ctr"/>
          <a:lstStyle/>
          <a:p>
            <a:r>
              <a:rPr lang="en-US" sz="3000" b="1" dirty="0">
                <a:solidFill>
                  <a:srgbClr val="0F2137"/>
                </a:solidFill>
                <a:latin typeface="Cambria" pitchFamily="34" charset="0"/>
                <a:ea typeface="Cambria" pitchFamily="34" charset="-122"/>
                <a:cs typeface="Cambria" pitchFamily="34" charset="-120"/>
              </a:rPr>
              <a:t>30B</a:t>
            </a:r>
            <a:endParaRPr lang="en-US" sz="3000" dirty="0"/>
          </a:p>
        </p:txBody>
      </p:sp>
      <p:sp>
        <p:nvSpPr>
          <p:cNvPr id="13" name="Text 11"/>
          <p:cNvSpPr txBox="1"/>
          <p:nvPr/>
        </p:nvSpPr>
        <p:spPr>
          <a:xfrm>
            <a:off x="6377940" y="2338578"/>
            <a:ext cx="2194560" cy="329184"/>
          </a:xfrm>
          <a:prstGeom prst="rect">
            <a:avLst/>
          </a:prstGeom>
          <a:noFill/>
          <a:ln/>
        </p:spPr>
        <p:txBody>
          <a:bodyPr wrap="square" lIns="0" tIns="0" rIns="0" bIns="0" rtlCol="0" anchor="ctr"/>
          <a:lstStyle/>
          <a:p>
            <a:r>
              <a:rPr lang="en-US" sz="1575" b="1" dirty="0">
                <a:solidFill>
                  <a:srgbClr val="B8791F"/>
                </a:solidFill>
                <a:latin typeface="Calibri" pitchFamily="34" charset="0"/>
                <a:ea typeface="Calibri" pitchFamily="34" charset="-122"/>
                <a:cs typeface="Calibri" pitchFamily="34" charset="-120"/>
              </a:rPr>
              <a:t>≈ 18 GB</a:t>
            </a:r>
            <a:endParaRPr lang="en-US" sz="1575" dirty="0"/>
          </a:p>
        </p:txBody>
      </p:sp>
      <p:sp>
        <p:nvSpPr>
          <p:cNvPr id="14" name="Text 12"/>
          <p:cNvSpPr txBox="1"/>
          <p:nvPr/>
        </p:nvSpPr>
        <p:spPr>
          <a:xfrm>
            <a:off x="6377940" y="2667762"/>
            <a:ext cx="2194560" cy="274320"/>
          </a:xfrm>
          <a:prstGeom prst="rect">
            <a:avLst/>
          </a:prstGeom>
          <a:noFill/>
          <a:ln/>
        </p:spPr>
        <p:txBody>
          <a:bodyPr wrap="square" lIns="0" tIns="0" rIns="0" bIns="0" rtlCol="0" anchor="ctr"/>
          <a:lstStyle/>
          <a:p>
            <a:r>
              <a:rPr lang="en-US" sz="900" dirty="0">
                <a:solidFill>
                  <a:srgbClr val="5C6B7A"/>
                </a:solidFill>
                <a:latin typeface="Calibri" pitchFamily="34" charset="0"/>
                <a:ea typeface="Calibri" pitchFamily="34" charset="-122"/>
                <a:cs typeface="Calibri" pitchFamily="34" charset="-120"/>
              </a:rPr>
              <a:t>desktop class</a:t>
            </a:r>
            <a:endParaRPr lang="en-US" sz="900" dirty="0"/>
          </a:p>
        </p:txBody>
      </p:sp>
      <p:sp>
        <p:nvSpPr>
          <p:cNvPr id="15" name="Shape 13"/>
          <p:cNvSpPr/>
          <p:nvPr/>
        </p:nvSpPr>
        <p:spPr>
          <a:xfrm>
            <a:off x="5177790" y="3284982"/>
            <a:ext cx="3531870" cy="932688"/>
          </a:xfrm>
          <a:prstGeom prst="roundRect">
            <a:avLst>
              <a:gd name="adj" fmla="val 5882"/>
            </a:avLst>
          </a:prstGeom>
          <a:solidFill>
            <a:srgbClr val="FFFFFF"/>
          </a:solidFill>
          <a:ln w="12700">
            <a:solidFill>
              <a:srgbClr val="D6DFE7"/>
            </a:solidFill>
            <a:prstDash val="solid"/>
          </a:ln>
        </p:spPr>
        <p:txBody>
          <a:bodyPr/>
          <a:lstStyle/>
          <a:p>
            <a:endParaRPr lang="en-US" sz="1350"/>
          </a:p>
        </p:txBody>
      </p:sp>
      <p:sp>
        <p:nvSpPr>
          <p:cNvPr id="16" name="Text 14"/>
          <p:cNvSpPr txBox="1"/>
          <p:nvPr/>
        </p:nvSpPr>
        <p:spPr>
          <a:xfrm>
            <a:off x="5349240" y="3394710"/>
            <a:ext cx="1028700" cy="685800"/>
          </a:xfrm>
          <a:prstGeom prst="rect">
            <a:avLst/>
          </a:prstGeom>
          <a:noFill/>
          <a:ln/>
        </p:spPr>
        <p:txBody>
          <a:bodyPr wrap="square" lIns="0" tIns="0" rIns="0" bIns="0" rtlCol="0" anchor="ctr"/>
          <a:lstStyle/>
          <a:p>
            <a:r>
              <a:rPr lang="en-US" sz="3000" b="1" dirty="0">
                <a:solidFill>
                  <a:srgbClr val="0F2137"/>
                </a:solidFill>
                <a:latin typeface="Cambria" pitchFamily="34" charset="0"/>
                <a:ea typeface="Cambria" pitchFamily="34" charset="-122"/>
                <a:cs typeface="Cambria" pitchFamily="34" charset="-120"/>
              </a:rPr>
              <a:t>70B</a:t>
            </a:r>
            <a:endParaRPr lang="en-US" sz="3000" dirty="0"/>
          </a:p>
        </p:txBody>
      </p:sp>
      <p:sp>
        <p:nvSpPr>
          <p:cNvPr id="17" name="Text 15"/>
          <p:cNvSpPr txBox="1"/>
          <p:nvPr/>
        </p:nvSpPr>
        <p:spPr>
          <a:xfrm>
            <a:off x="6377940" y="3449574"/>
            <a:ext cx="2194560" cy="329184"/>
          </a:xfrm>
          <a:prstGeom prst="rect">
            <a:avLst/>
          </a:prstGeom>
          <a:noFill/>
          <a:ln/>
        </p:spPr>
        <p:txBody>
          <a:bodyPr wrap="square" lIns="0" tIns="0" rIns="0" bIns="0" rtlCol="0" anchor="ctr"/>
          <a:lstStyle/>
          <a:p>
            <a:r>
              <a:rPr lang="en-US" sz="1575" b="1" dirty="0">
                <a:solidFill>
                  <a:srgbClr val="B8791F"/>
                </a:solidFill>
                <a:latin typeface="Calibri" pitchFamily="34" charset="0"/>
                <a:ea typeface="Calibri" pitchFamily="34" charset="-122"/>
                <a:cs typeface="Calibri" pitchFamily="34" charset="-120"/>
              </a:rPr>
              <a:t>≈ 43 GB</a:t>
            </a:r>
            <a:endParaRPr lang="en-US" sz="1575" dirty="0"/>
          </a:p>
        </p:txBody>
      </p:sp>
      <p:sp>
        <p:nvSpPr>
          <p:cNvPr id="18" name="Text 16"/>
          <p:cNvSpPr txBox="1"/>
          <p:nvPr/>
        </p:nvSpPr>
        <p:spPr>
          <a:xfrm>
            <a:off x="6377940" y="3778758"/>
            <a:ext cx="2194560" cy="274320"/>
          </a:xfrm>
          <a:prstGeom prst="rect">
            <a:avLst/>
          </a:prstGeom>
          <a:noFill/>
          <a:ln/>
        </p:spPr>
        <p:txBody>
          <a:bodyPr wrap="square" lIns="0" tIns="0" rIns="0" bIns="0" rtlCol="0" anchor="ctr"/>
          <a:lstStyle/>
          <a:p>
            <a:r>
              <a:rPr lang="en-US" sz="900" dirty="0">
                <a:solidFill>
                  <a:srgbClr val="5C6B7A"/>
                </a:solidFill>
                <a:latin typeface="Calibri" pitchFamily="34" charset="0"/>
                <a:ea typeface="Calibri" pitchFamily="34" charset="-122"/>
                <a:cs typeface="Calibri" pitchFamily="34" charset="-120"/>
              </a:rPr>
              <a:t>beyond most desks</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11480" y="329184"/>
            <a:ext cx="493776" cy="493776"/>
          </a:xfrm>
          <a:prstGeom prst="ellipse">
            <a:avLst/>
          </a:prstGeom>
          <a:solidFill>
            <a:srgbClr val="E8A33D"/>
          </a:solidFill>
          <a:ln w="12700">
            <a:solidFill>
              <a:srgbClr val="E8A33D"/>
            </a:solidFill>
            <a:prstDash val="solid"/>
          </a:ln>
        </p:spPr>
        <p:txBody>
          <a:bodyPr/>
          <a:lstStyle/>
          <a:p>
            <a:endParaRPr lang="en-US" sz="1350"/>
          </a:p>
        </p:txBody>
      </p:sp>
      <p:sp>
        <p:nvSpPr>
          <p:cNvPr id="3" name="Text 1"/>
          <p:cNvSpPr txBox="1"/>
          <p:nvPr/>
        </p:nvSpPr>
        <p:spPr>
          <a:xfrm>
            <a:off x="411480" y="329184"/>
            <a:ext cx="493776" cy="493776"/>
          </a:xfrm>
          <a:prstGeom prst="rect">
            <a:avLst/>
          </a:prstGeom>
          <a:noFill/>
          <a:ln/>
        </p:spPr>
        <p:txBody>
          <a:bodyPr wrap="square" lIns="0" tIns="0" rIns="0" bIns="0" rtlCol="0" anchor="ctr"/>
          <a:lstStyle/>
          <a:p>
            <a:pPr algn="ctr"/>
            <a:r>
              <a:rPr lang="en-US" sz="2250" b="1" dirty="0">
                <a:solidFill>
                  <a:srgbClr val="0F2137"/>
                </a:solidFill>
                <a:latin typeface="Cambria" pitchFamily="34" charset="0"/>
                <a:ea typeface="Cambria" pitchFamily="34" charset="-122"/>
                <a:cs typeface="Cambria" pitchFamily="34" charset="-120"/>
              </a:rPr>
              <a:t>1</a:t>
            </a:r>
            <a:endParaRPr lang="en-US" sz="2250" dirty="0"/>
          </a:p>
        </p:txBody>
      </p:sp>
      <p:sp>
        <p:nvSpPr>
          <p:cNvPr id="4" name="Text 2"/>
          <p:cNvSpPr txBox="1"/>
          <p:nvPr/>
        </p:nvSpPr>
        <p:spPr>
          <a:xfrm>
            <a:off x="1062990" y="288036"/>
            <a:ext cx="5897880" cy="342900"/>
          </a:xfrm>
          <a:prstGeom prst="rect">
            <a:avLst/>
          </a:prstGeom>
          <a:noFill/>
          <a:ln/>
        </p:spPr>
        <p:txBody>
          <a:bodyPr wrap="square" lIns="0" tIns="0" rIns="0" bIns="0" rtlCol="0" anchor="ctr"/>
          <a:lstStyle/>
          <a:p>
            <a:r>
              <a:rPr lang="en-US" sz="2250" b="1" dirty="0">
                <a:solidFill>
                  <a:srgbClr val="0F2137"/>
                </a:solidFill>
                <a:latin typeface="Cambria" pitchFamily="34" charset="0"/>
                <a:ea typeface="Cambria" pitchFamily="34" charset="-122"/>
                <a:cs typeface="Cambria" pitchFamily="34" charset="-120"/>
              </a:rPr>
              <a:t>Datacenter</a:t>
            </a:r>
            <a:endParaRPr lang="en-US" sz="2250" dirty="0"/>
          </a:p>
        </p:txBody>
      </p:sp>
      <p:sp>
        <p:nvSpPr>
          <p:cNvPr id="5" name="Text 3"/>
          <p:cNvSpPr txBox="1"/>
          <p:nvPr/>
        </p:nvSpPr>
        <p:spPr>
          <a:xfrm>
            <a:off x="1062990" y="630936"/>
            <a:ext cx="6515100" cy="240030"/>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Racks of specialized processors · $100,000 to millions</a:t>
            </a:r>
            <a:endParaRPr lang="en-US" sz="1013" dirty="0"/>
          </a:p>
        </p:txBody>
      </p:sp>
      <p:sp>
        <p:nvSpPr>
          <p:cNvPr id="6" name="Shape 4"/>
          <p:cNvSpPr/>
          <p:nvPr/>
        </p:nvSpPr>
        <p:spPr>
          <a:xfrm>
            <a:off x="411480" y="1131570"/>
            <a:ext cx="3086100" cy="1858518"/>
          </a:xfrm>
          <a:prstGeom prst="roundRect">
            <a:avLst>
              <a:gd name="adj" fmla="val 2952"/>
            </a:avLst>
          </a:prstGeom>
          <a:solidFill>
            <a:srgbClr val="0F2137"/>
          </a:solidFill>
          <a:ln w="12700">
            <a:solidFill>
              <a:srgbClr val="0F2137"/>
            </a:solidFill>
            <a:prstDash val="solid"/>
          </a:ln>
        </p:spPr>
        <p:txBody>
          <a:bodyPr/>
          <a:lstStyle/>
          <a:p>
            <a:endParaRPr lang="en-US" sz="1350"/>
          </a:p>
        </p:txBody>
      </p:sp>
      <p:sp>
        <p:nvSpPr>
          <p:cNvPr id="7" name="Text 5"/>
          <p:cNvSpPr txBox="1"/>
          <p:nvPr/>
        </p:nvSpPr>
        <p:spPr>
          <a:xfrm>
            <a:off x="630936" y="1351026"/>
            <a:ext cx="2647188" cy="178308"/>
          </a:xfrm>
          <a:prstGeom prst="rect">
            <a:avLst/>
          </a:prstGeom>
          <a:noFill/>
          <a:ln/>
        </p:spPr>
        <p:txBody>
          <a:bodyPr wrap="square" lIns="0" tIns="0" rIns="0" bIns="0" rtlCol="0" anchor="ctr"/>
          <a:lstStyle/>
          <a:p>
            <a:r>
              <a:rPr lang="en-US" sz="713" b="1" kern="0" spc="75" dirty="0">
                <a:solidFill>
                  <a:srgbClr val="89A3BC"/>
                </a:solidFill>
                <a:latin typeface="Calibri" pitchFamily="34" charset="0"/>
                <a:ea typeface="Calibri" pitchFamily="34" charset="-122"/>
                <a:cs typeface="Calibri" pitchFamily="34" charset="-120"/>
              </a:rPr>
              <a:t>MODEL SIZE</a:t>
            </a:r>
            <a:endParaRPr lang="en-US" sz="713" dirty="0"/>
          </a:p>
        </p:txBody>
      </p:sp>
      <p:sp>
        <p:nvSpPr>
          <p:cNvPr id="8" name="Text 6"/>
          <p:cNvSpPr txBox="1"/>
          <p:nvPr/>
        </p:nvSpPr>
        <p:spPr>
          <a:xfrm>
            <a:off x="630936" y="1515618"/>
            <a:ext cx="2647188" cy="27432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200 billion – 2.4 trillion</a:t>
            </a:r>
            <a:endParaRPr lang="en-US" sz="1125" dirty="0"/>
          </a:p>
        </p:txBody>
      </p:sp>
      <p:sp>
        <p:nvSpPr>
          <p:cNvPr id="9" name="Text 7"/>
          <p:cNvSpPr txBox="1"/>
          <p:nvPr/>
        </p:nvSpPr>
        <p:spPr>
          <a:xfrm>
            <a:off x="630936" y="1844802"/>
            <a:ext cx="2647188" cy="178308"/>
          </a:xfrm>
          <a:prstGeom prst="rect">
            <a:avLst/>
          </a:prstGeom>
          <a:noFill/>
          <a:ln/>
        </p:spPr>
        <p:txBody>
          <a:bodyPr wrap="square" lIns="0" tIns="0" rIns="0" bIns="0" rtlCol="0" anchor="ctr"/>
          <a:lstStyle/>
          <a:p>
            <a:r>
              <a:rPr lang="en-US" sz="713" b="1" kern="0" spc="75" dirty="0">
                <a:solidFill>
                  <a:srgbClr val="89A3BC"/>
                </a:solidFill>
                <a:latin typeface="Calibri" pitchFamily="34" charset="0"/>
                <a:ea typeface="Calibri" pitchFamily="34" charset="-122"/>
                <a:cs typeface="Calibri" pitchFamily="34" charset="-120"/>
              </a:rPr>
              <a:t>MEMORY NEEDED</a:t>
            </a:r>
            <a:endParaRPr lang="en-US" sz="713" dirty="0"/>
          </a:p>
        </p:txBody>
      </p:sp>
      <p:sp>
        <p:nvSpPr>
          <p:cNvPr id="10" name="Text 8"/>
          <p:cNvSpPr txBox="1"/>
          <p:nvPr/>
        </p:nvSpPr>
        <p:spPr>
          <a:xfrm>
            <a:off x="630936" y="2009394"/>
            <a:ext cx="2647188" cy="27432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200 GB – 1 TB and up</a:t>
            </a:r>
            <a:endParaRPr lang="en-US" sz="1125" dirty="0"/>
          </a:p>
        </p:txBody>
      </p:sp>
      <p:sp>
        <p:nvSpPr>
          <p:cNvPr id="11" name="Text 9"/>
          <p:cNvSpPr txBox="1"/>
          <p:nvPr/>
        </p:nvSpPr>
        <p:spPr>
          <a:xfrm>
            <a:off x="630936" y="2338578"/>
            <a:ext cx="2647188" cy="178308"/>
          </a:xfrm>
          <a:prstGeom prst="rect">
            <a:avLst/>
          </a:prstGeom>
          <a:noFill/>
          <a:ln/>
        </p:spPr>
        <p:txBody>
          <a:bodyPr wrap="square" lIns="0" tIns="0" rIns="0" bIns="0" rtlCol="0" anchor="ctr"/>
          <a:lstStyle/>
          <a:p>
            <a:r>
              <a:rPr lang="en-US" sz="713" b="1" kern="0" spc="75" dirty="0">
                <a:solidFill>
                  <a:srgbClr val="89A3BC"/>
                </a:solidFill>
                <a:latin typeface="Calibri" pitchFamily="34" charset="0"/>
                <a:ea typeface="Calibri" pitchFamily="34" charset="-122"/>
                <a:cs typeface="Calibri" pitchFamily="34" charset="-120"/>
              </a:rPr>
              <a:t>HARDWARE</a:t>
            </a:r>
            <a:endParaRPr lang="en-US" sz="713" dirty="0"/>
          </a:p>
        </p:txBody>
      </p:sp>
      <p:sp>
        <p:nvSpPr>
          <p:cNvPr id="12" name="Text 10"/>
          <p:cNvSpPr txBox="1"/>
          <p:nvPr/>
        </p:nvSpPr>
        <p:spPr>
          <a:xfrm>
            <a:off x="630936" y="2503170"/>
            <a:ext cx="2647188" cy="27432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8+ enterprise GPUs</a:t>
            </a:r>
            <a:endParaRPr lang="en-US" sz="1125" dirty="0"/>
          </a:p>
        </p:txBody>
      </p:sp>
      <p:sp>
        <p:nvSpPr>
          <p:cNvPr id="13" name="Text 11"/>
          <p:cNvSpPr txBox="1"/>
          <p:nvPr/>
        </p:nvSpPr>
        <p:spPr>
          <a:xfrm>
            <a:off x="3806190" y="1179576"/>
            <a:ext cx="4903470" cy="2468880"/>
          </a:xfrm>
          <a:prstGeom prst="rect">
            <a:avLst/>
          </a:prstGeom>
          <a:noFill/>
          <a:ln/>
        </p:spPr>
        <p:txBody>
          <a:bodyPr wrap="square" rtlCol="0" anchor="ctr"/>
          <a:lstStyle/>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This is where the famous names live — the models behind the big chat services</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Not a bigger version of a desktop: a fundamentally different class of machine</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Two recent releases I looked at needed roughly 650 GB and 320 GB — neither is a home option</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You rent access to these. You do not own them.</a:t>
            </a:r>
            <a:endParaRPr lang="en-US" sz="1088" dirty="0"/>
          </a:p>
        </p:txBody>
      </p:sp>
      <p:sp>
        <p:nvSpPr>
          <p:cNvPr id="14" name="Shape 12"/>
          <p:cNvSpPr/>
          <p:nvPr/>
        </p:nvSpPr>
        <p:spPr>
          <a:xfrm>
            <a:off x="3806190" y="3168396"/>
            <a:ext cx="4903470" cy="857250"/>
          </a:xfrm>
          <a:prstGeom prst="roundRect">
            <a:avLst>
              <a:gd name="adj" fmla="val 6400"/>
            </a:avLst>
          </a:prstGeom>
          <a:solidFill>
            <a:srgbClr val="E7EDF2"/>
          </a:solidFill>
          <a:ln w="12700">
            <a:solidFill>
              <a:srgbClr val="E7EDF2"/>
            </a:solidFill>
            <a:prstDash val="solid"/>
          </a:ln>
        </p:spPr>
        <p:txBody>
          <a:bodyPr/>
          <a:lstStyle/>
          <a:p>
            <a:endParaRPr lang="en-US" sz="1350"/>
          </a:p>
        </p:txBody>
      </p:sp>
      <p:sp>
        <p:nvSpPr>
          <p:cNvPr id="15" name="Text 13"/>
          <p:cNvSpPr txBox="1"/>
          <p:nvPr/>
        </p:nvSpPr>
        <p:spPr>
          <a:xfrm>
            <a:off x="4046220" y="3278124"/>
            <a:ext cx="4423410" cy="651510"/>
          </a:xfrm>
          <a:prstGeom prst="rect">
            <a:avLst/>
          </a:prstGeom>
          <a:noFill/>
          <a:ln/>
        </p:spPr>
        <p:txBody>
          <a:bodyPr wrap="square" lIns="0" tIns="0" rIns="0" bIns="0" rtlCol="0" anchor="ctr"/>
          <a:lstStyle/>
          <a:p>
            <a:r>
              <a:rPr lang="en-US" sz="1013" dirty="0">
                <a:solidFill>
                  <a:srgbClr val="16202B"/>
                </a:solidFill>
                <a:latin typeface="Calibri" pitchFamily="34" charset="0"/>
                <a:ea typeface="Calibri" pitchFamily="34" charset="-122"/>
                <a:cs typeface="Calibri" pitchFamily="34" charset="-120"/>
              </a:rPr>
              <a:t>Newer designs use only a fraction of themselves per word — but the whole model still has to be in memory. Sparse design does not shrink the memory bill.</a:t>
            </a:r>
            <a:endParaRPr lang="en-US" sz="1013" dirty="0"/>
          </a:p>
        </p:txBody>
      </p:sp>
      <p:sp>
        <p:nvSpPr>
          <p:cNvPr id="16" name="Text 14"/>
          <p:cNvSpPr txBox="1"/>
          <p:nvPr/>
        </p:nvSpPr>
        <p:spPr>
          <a:xfrm>
            <a:off x="411480" y="4217670"/>
            <a:ext cx="8298180" cy="308610"/>
          </a:xfrm>
          <a:prstGeom prst="rect">
            <a:avLst/>
          </a:prstGeom>
          <a:noFill/>
          <a:ln/>
        </p:spPr>
        <p:txBody>
          <a:bodyPr wrap="square" lIns="0" tIns="0" rIns="0" bIns="0" rtlCol="0" anchor="ctr"/>
          <a:lstStyle/>
          <a:p>
            <a:r>
              <a:rPr lang="en-US" sz="1088" i="1" dirty="0">
                <a:solidFill>
                  <a:srgbClr val="B8791F"/>
                </a:solidFill>
                <a:latin typeface="Calibri" pitchFamily="34" charset="0"/>
                <a:ea typeface="Calibri" pitchFamily="34" charset="-122"/>
                <a:cs typeface="Calibri" pitchFamily="34" charset="-120"/>
              </a:rPr>
              <a:t>Takeaway: the best quality available, but always on somebody else's hardware.</a:t>
            </a:r>
            <a:endParaRPr lang="en-US" sz="1088"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The Biggest Obstacle Is Not Technical</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It is a failure of imagination</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548640" y="1234440"/>
            <a:ext cx="8046720" cy="1051560"/>
          </a:xfrm>
          <a:prstGeom prst="rect">
            <a:avLst/>
          </a:prstGeom>
          <a:solidFill>
            <a:srgbClr val="0A1A7A"/>
          </a:solidFill>
          <a:ln/>
        </p:spPr>
        <p:txBody>
          <a:bodyPr/>
          <a:lstStyle/>
          <a:p>
            <a:endParaRPr lang="en-US"/>
          </a:p>
        </p:txBody>
      </p:sp>
      <p:sp>
        <p:nvSpPr>
          <p:cNvPr id="10" name="Text 8"/>
          <p:cNvSpPr/>
          <p:nvPr/>
        </p:nvSpPr>
        <p:spPr>
          <a:xfrm>
            <a:off x="731520" y="1325880"/>
            <a:ext cx="7680960" cy="868680"/>
          </a:xfrm>
          <a:prstGeom prst="rect">
            <a:avLst/>
          </a:prstGeom>
          <a:noFill/>
          <a:ln/>
        </p:spPr>
        <p:txBody>
          <a:bodyPr wrap="square" lIns="0" tIns="0" rIns="0" bIns="0" rtlCol="0" anchor="ctr"/>
          <a:lstStyle/>
          <a:p>
            <a:pPr marL="0" indent="0" algn="ctr">
              <a:buNone/>
            </a:pPr>
            <a:r>
              <a:rPr lang="en-US" sz="1700" i="1" dirty="0">
                <a:solidFill>
                  <a:srgbClr val="FFCC00"/>
                </a:solidFill>
                <a:latin typeface="Franklin Gothic Medium" pitchFamily="34" charset="0"/>
                <a:ea typeface="Franklin Gothic Medium" pitchFamily="34" charset="-122"/>
                <a:cs typeface="Franklin Gothic Medium" pitchFamily="34" charset="-120"/>
              </a:rPr>
              <a:t>"Most people try AI once, get a decent answer to a simple question,</a:t>
            </a:r>
            <a:endParaRPr lang="en-US" sz="1700" dirty="0"/>
          </a:p>
          <a:p>
            <a:pPr marL="0" indent="0" algn="ctr">
              <a:buNone/>
            </a:pPr>
            <a:r>
              <a:rPr lang="en-US" sz="1700" i="1" dirty="0">
                <a:solidFill>
                  <a:srgbClr val="FFCC00"/>
                </a:solidFill>
                <a:latin typeface="Franklin Gothic Medium" pitchFamily="34" charset="0"/>
                <a:ea typeface="Franklin Gothic Medium" pitchFamily="34" charset="-122"/>
                <a:cs typeface="Franklin Gothic Medium" pitchFamily="34" charset="-120"/>
              </a:rPr>
              <a:t>think that's neat, and stop."</a:t>
            </a:r>
            <a:endParaRPr lang="en-US" sz="1700" dirty="0"/>
          </a:p>
        </p:txBody>
      </p:sp>
      <p:sp>
        <p:nvSpPr>
          <p:cNvPr id="11" name="Shape 9"/>
          <p:cNvSpPr/>
          <p:nvPr/>
        </p:nvSpPr>
        <p:spPr>
          <a:xfrm>
            <a:off x="182880" y="2468880"/>
            <a:ext cx="2834640" cy="2148840"/>
          </a:xfrm>
          <a:prstGeom prst="rect">
            <a:avLst/>
          </a:prstGeom>
          <a:solidFill>
            <a:srgbClr val="000844"/>
          </a:solidFill>
          <a:ln/>
        </p:spPr>
        <p:txBody>
          <a:bodyPr/>
          <a:lstStyle/>
          <a:p>
            <a:endParaRPr lang="en-US"/>
          </a:p>
        </p:txBody>
      </p:sp>
      <p:sp>
        <p:nvSpPr>
          <p:cNvPr id="12" name="Shape 10"/>
          <p:cNvSpPr/>
          <p:nvPr/>
        </p:nvSpPr>
        <p:spPr>
          <a:xfrm>
            <a:off x="182880" y="2468880"/>
            <a:ext cx="64008" cy="2148840"/>
          </a:xfrm>
          <a:prstGeom prst="rect">
            <a:avLst/>
          </a:prstGeom>
          <a:solidFill>
            <a:srgbClr val="5B9BD5"/>
          </a:solidFill>
          <a:ln/>
        </p:spPr>
        <p:txBody>
          <a:bodyPr/>
          <a:lstStyle/>
          <a:p>
            <a:endParaRPr lang="en-US"/>
          </a:p>
        </p:txBody>
      </p:sp>
      <p:sp>
        <p:nvSpPr>
          <p:cNvPr id="13" name="Text 11"/>
          <p:cNvSpPr/>
          <p:nvPr/>
        </p:nvSpPr>
        <p:spPr>
          <a:xfrm>
            <a:off x="320040" y="252374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They never discover</a:t>
            </a:r>
            <a:endParaRPr lang="en-US" sz="1300" dirty="0"/>
          </a:p>
        </p:txBody>
      </p:sp>
      <p:sp>
        <p:nvSpPr>
          <p:cNvPr id="14" name="Text 12"/>
          <p:cNvSpPr/>
          <p:nvPr/>
        </p:nvSpPr>
        <p:spPr>
          <a:xfrm>
            <a:off x="320040" y="2816352"/>
            <a:ext cx="2560320" cy="17282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It can write a program for you</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It can teach you a subject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It can design a system</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It can operate your equipment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It can work while you sleep</a:t>
            </a:r>
            <a:endParaRPr lang="en-US" sz="1100" dirty="0"/>
          </a:p>
        </p:txBody>
      </p:sp>
      <p:sp>
        <p:nvSpPr>
          <p:cNvPr id="15" name="Shape 13"/>
          <p:cNvSpPr/>
          <p:nvPr/>
        </p:nvSpPr>
        <p:spPr>
          <a:xfrm>
            <a:off x="3154680" y="2468880"/>
            <a:ext cx="2834640" cy="2148840"/>
          </a:xfrm>
          <a:prstGeom prst="rect">
            <a:avLst/>
          </a:prstGeom>
          <a:solidFill>
            <a:srgbClr val="000844"/>
          </a:solidFill>
          <a:ln/>
        </p:spPr>
        <p:txBody>
          <a:bodyPr/>
          <a:lstStyle/>
          <a:p>
            <a:endParaRPr lang="en-US"/>
          </a:p>
        </p:txBody>
      </p:sp>
      <p:sp>
        <p:nvSpPr>
          <p:cNvPr id="16" name="Shape 14"/>
          <p:cNvSpPr/>
          <p:nvPr/>
        </p:nvSpPr>
        <p:spPr>
          <a:xfrm>
            <a:off x="3154680" y="2468880"/>
            <a:ext cx="64008" cy="2148840"/>
          </a:xfrm>
          <a:prstGeom prst="rect">
            <a:avLst/>
          </a:prstGeom>
          <a:solidFill>
            <a:srgbClr val="ED7D31"/>
          </a:solidFill>
          <a:ln/>
        </p:spPr>
        <p:txBody>
          <a:bodyPr/>
          <a:lstStyle/>
          <a:p>
            <a:endParaRPr lang="en-US"/>
          </a:p>
        </p:txBody>
      </p:sp>
      <p:sp>
        <p:nvSpPr>
          <p:cNvPr id="17" name="Text 15"/>
          <p:cNvSpPr/>
          <p:nvPr/>
        </p:nvSpPr>
        <p:spPr>
          <a:xfrm>
            <a:off x="3291840" y="252374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Why they stop</a:t>
            </a:r>
            <a:endParaRPr lang="en-US" sz="1300" dirty="0"/>
          </a:p>
        </p:txBody>
      </p:sp>
      <p:sp>
        <p:nvSpPr>
          <p:cNvPr id="18" name="Text 16"/>
          <p:cNvSpPr/>
          <p:nvPr/>
        </p:nvSpPr>
        <p:spPr>
          <a:xfrm>
            <a:off x="3291840" y="2816352"/>
            <a:ext cx="2560320" cy="17282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Not because AI failed them.</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Because they never thought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to ask for more.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barrier is knowing what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is possible.</a:t>
            </a:r>
            <a:endParaRPr lang="en-US" sz="1100" dirty="0"/>
          </a:p>
        </p:txBody>
      </p:sp>
      <p:sp>
        <p:nvSpPr>
          <p:cNvPr id="19" name="Shape 17"/>
          <p:cNvSpPr/>
          <p:nvPr/>
        </p:nvSpPr>
        <p:spPr>
          <a:xfrm>
            <a:off x="6126480" y="2468880"/>
            <a:ext cx="2834640" cy="2148840"/>
          </a:xfrm>
          <a:prstGeom prst="rect">
            <a:avLst/>
          </a:prstGeom>
          <a:solidFill>
            <a:srgbClr val="000844"/>
          </a:solidFill>
          <a:ln/>
        </p:spPr>
        <p:txBody>
          <a:bodyPr/>
          <a:lstStyle/>
          <a:p>
            <a:endParaRPr lang="en-US"/>
          </a:p>
        </p:txBody>
      </p:sp>
      <p:sp>
        <p:nvSpPr>
          <p:cNvPr id="20" name="Shape 18"/>
          <p:cNvSpPr/>
          <p:nvPr/>
        </p:nvSpPr>
        <p:spPr>
          <a:xfrm>
            <a:off x="6126480" y="2468880"/>
            <a:ext cx="64008" cy="2148840"/>
          </a:xfrm>
          <a:prstGeom prst="rect">
            <a:avLst/>
          </a:prstGeom>
          <a:solidFill>
            <a:srgbClr val="FFCC00"/>
          </a:solidFill>
          <a:ln/>
        </p:spPr>
        <p:txBody>
          <a:bodyPr/>
          <a:lstStyle/>
          <a:p>
            <a:endParaRPr lang="en-US"/>
          </a:p>
        </p:txBody>
      </p:sp>
      <p:sp>
        <p:nvSpPr>
          <p:cNvPr id="21" name="Text 19"/>
          <p:cNvSpPr/>
          <p:nvPr/>
        </p:nvSpPr>
        <p:spPr>
          <a:xfrm>
            <a:off x="6263640" y="252374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Today's goal</a:t>
            </a:r>
            <a:endParaRPr lang="en-US" sz="1300" dirty="0"/>
          </a:p>
        </p:txBody>
      </p:sp>
      <p:sp>
        <p:nvSpPr>
          <p:cNvPr id="22" name="Text 20"/>
          <p:cNvSpPr/>
          <p:nvPr/>
        </p:nvSpPr>
        <p:spPr>
          <a:xfrm>
            <a:off x="6263640" y="2816352"/>
            <a:ext cx="2560320" cy="17282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Show enough real examples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that your own imagination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starts filling in the gaps.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project here is real.</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Nothing is hypothetical.</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11480" y="329184"/>
            <a:ext cx="493776" cy="493776"/>
          </a:xfrm>
          <a:prstGeom prst="ellipse">
            <a:avLst/>
          </a:prstGeom>
          <a:solidFill>
            <a:srgbClr val="E8A33D"/>
          </a:solidFill>
          <a:ln w="12700">
            <a:solidFill>
              <a:srgbClr val="E8A33D"/>
            </a:solidFill>
            <a:prstDash val="solid"/>
          </a:ln>
        </p:spPr>
        <p:txBody>
          <a:bodyPr/>
          <a:lstStyle/>
          <a:p>
            <a:endParaRPr lang="en-US" sz="1350"/>
          </a:p>
        </p:txBody>
      </p:sp>
      <p:sp>
        <p:nvSpPr>
          <p:cNvPr id="3" name="Text 1"/>
          <p:cNvSpPr txBox="1"/>
          <p:nvPr/>
        </p:nvSpPr>
        <p:spPr>
          <a:xfrm>
            <a:off x="411480" y="329184"/>
            <a:ext cx="493776" cy="493776"/>
          </a:xfrm>
          <a:prstGeom prst="rect">
            <a:avLst/>
          </a:prstGeom>
          <a:noFill/>
          <a:ln/>
        </p:spPr>
        <p:txBody>
          <a:bodyPr wrap="square" lIns="0" tIns="0" rIns="0" bIns="0" rtlCol="0" anchor="ctr"/>
          <a:lstStyle/>
          <a:p>
            <a:pPr algn="ctr"/>
            <a:r>
              <a:rPr lang="en-US" sz="2250" b="1" dirty="0">
                <a:solidFill>
                  <a:srgbClr val="0F2137"/>
                </a:solidFill>
                <a:latin typeface="Cambria" pitchFamily="34" charset="0"/>
                <a:ea typeface="Cambria" pitchFamily="34" charset="-122"/>
                <a:cs typeface="Cambria" pitchFamily="34" charset="-120"/>
              </a:rPr>
              <a:t>2</a:t>
            </a:r>
            <a:endParaRPr lang="en-US" sz="2250" dirty="0"/>
          </a:p>
        </p:txBody>
      </p:sp>
      <p:sp>
        <p:nvSpPr>
          <p:cNvPr id="4" name="Text 2"/>
          <p:cNvSpPr txBox="1"/>
          <p:nvPr/>
        </p:nvSpPr>
        <p:spPr>
          <a:xfrm>
            <a:off x="1062990" y="288036"/>
            <a:ext cx="5897880" cy="342900"/>
          </a:xfrm>
          <a:prstGeom prst="rect">
            <a:avLst/>
          </a:prstGeom>
          <a:noFill/>
          <a:ln/>
        </p:spPr>
        <p:txBody>
          <a:bodyPr wrap="square" lIns="0" tIns="0" rIns="0" bIns="0" rtlCol="0" anchor="ctr"/>
          <a:lstStyle/>
          <a:p>
            <a:r>
              <a:rPr lang="en-US" sz="2250" b="1" dirty="0">
                <a:solidFill>
                  <a:srgbClr val="0F2137"/>
                </a:solidFill>
                <a:latin typeface="Cambria" pitchFamily="34" charset="0"/>
                <a:ea typeface="Cambria" pitchFamily="34" charset="-122"/>
                <a:cs typeface="Cambria" pitchFamily="34" charset="-120"/>
              </a:rPr>
              <a:t>Apple Silicon Desktop</a:t>
            </a:r>
            <a:endParaRPr lang="en-US" sz="2250" dirty="0"/>
          </a:p>
        </p:txBody>
      </p:sp>
      <p:sp>
        <p:nvSpPr>
          <p:cNvPr id="5" name="Text 3"/>
          <p:cNvSpPr txBox="1"/>
          <p:nvPr/>
        </p:nvSpPr>
        <p:spPr>
          <a:xfrm>
            <a:off x="1062990" y="630936"/>
            <a:ext cx="6515100" cy="240030"/>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Mac Mini or Studio, 32–128 GB unified memory · $1,400 – $4,000</a:t>
            </a:r>
            <a:endParaRPr lang="en-US" sz="1013" dirty="0"/>
          </a:p>
        </p:txBody>
      </p:sp>
      <p:sp>
        <p:nvSpPr>
          <p:cNvPr id="6" name="Shape 4"/>
          <p:cNvSpPr/>
          <p:nvPr/>
        </p:nvSpPr>
        <p:spPr>
          <a:xfrm>
            <a:off x="5863590" y="1131570"/>
            <a:ext cx="2846070" cy="1714500"/>
          </a:xfrm>
          <a:prstGeom prst="roundRect">
            <a:avLst>
              <a:gd name="adj" fmla="val 3200"/>
            </a:avLst>
          </a:prstGeom>
          <a:solidFill>
            <a:srgbClr val="E8A33D"/>
          </a:solidFill>
          <a:ln w="12700">
            <a:solidFill>
              <a:srgbClr val="E8A33D"/>
            </a:solidFill>
            <a:prstDash val="solid"/>
          </a:ln>
        </p:spPr>
        <p:txBody>
          <a:bodyPr/>
          <a:lstStyle/>
          <a:p>
            <a:endParaRPr lang="en-US" sz="1350"/>
          </a:p>
        </p:txBody>
      </p:sp>
      <p:sp>
        <p:nvSpPr>
          <p:cNvPr id="7" name="Text 5"/>
          <p:cNvSpPr txBox="1"/>
          <p:nvPr/>
        </p:nvSpPr>
        <p:spPr>
          <a:xfrm>
            <a:off x="5863590" y="1268730"/>
            <a:ext cx="2846070" cy="891540"/>
          </a:xfrm>
          <a:prstGeom prst="rect">
            <a:avLst/>
          </a:prstGeom>
          <a:noFill/>
          <a:ln/>
        </p:spPr>
        <p:txBody>
          <a:bodyPr wrap="square" lIns="0" tIns="0" rIns="0" bIns="0" rtlCol="0" anchor="ctr"/>
          <a:lstStyle/>
          <a:p>
            <a:pPr algn="ctr"/>
            <a:r>
              <a:rPr lang="en-US" sz="5700" b="1" dirty="0">
                <a:solidFill>
                  <a:srgbClr val="0F2137"/>
                </a:solidFill>
                <a:latin typeface="Cambria" pitchFamily="34" charset="0"/>
                <a:ea typeface="Cambria" pitchFamily="34" charset="-122"/>
                <a:cs typeface="Cambria" pitchFamily="34" charset="-120"/>
              </a:rPr>
              <a:t>68</a:t>
            </a:r>
            <a:endParaRPr lang="en-US" sz="5700" dirty="0"/>
          </a:p>
        </p:txBody>
      </p:sp>
      <p:sp>
        <p:nvSpPr>
          <p:cNvPr id="8" name="Text 6"/>
          <p:cNvSpPr txBox="1"/>
          <p:nvPr/>
        </p:nvSpPr>
        <p:spPr>
          <a:xfrm>
            <a:off x="5863590" y="2112264"/>
            <a:ext cx="2846070" cy="240030"/>
          </a:xfrm>
          <a:prstGeom prst="rect">
            <a:avLst/>
          </a:prstGeom>
          <a:noFill/>
          <a:ln/>
        </p:spPr>
        <p:txBody>
          <a:bodyPr wrap="square" lIns="0" tIns="0" rIns="0" bIns="0" rtlCol="0" anchor="ctr"/>
          <a:lstStyle/>
          <a:p>
            <a:pPr algn="ctr"/>
            <a:r>
              <a:rPr lang="en-US" sz="1125" b="1" dirty="0">
                <a:solidFill>
                  <a:srgbClr val="0F2137"/>
                </a:solidFill>
                <a:latin typeface="Calibri" pitchFamily="34" charset="0"/>
                <a:ea typeface="Calibri" pitchFamily="34" charset="-122"/>
                <a:cs typeface="Calibri" pitchFamily="34" charset="-120"/>
              </a:rPr>
              <a:t>words per second</a:t>
            </a:r>
            <a:endParaRPr lang="en-US" sz="1125" dirty="0"/>
          </a:p>
        </p:txBody>
      </p:sp>
      <p:sp>
        <p:nvSpPr>
          <p:cNvPr id="9" name="Text 7"/>
          <p:cNvSpPr txBox="1"/>
          <p:nvPr/>
        </p:nvSpPr>
        <p:spPr>
          <a:xfrm>
            <a:off x="5863590" y="2366010"/>
            <a:ext cx="2846070" cy="240030"/>
          </a:xfrm>
          <a:prstGeom prst="rect">
            <a:avLst/>
          </a:prstGeom>
          <a:noFill/>
          <a:ln/>
        </p:spPr>
        <p:txBody>
          <a:bodyPr wrap="square" lIns="0" tIns="0" rIns="0" bIns="0" rtlCol="0" anchor="ctr"/>
          <a:lstStyle/>
          <a:p>
            <a:pPr algn="ctr"/>
            <a:r>
              <a:rPr lang="en-US" sz="900" dirty="0">
                <a:solidFill>
                  <a:srgbClr val="6B4A12"/>
                </a:solidFill>
                <a:latin typeface="Calibri" pitchFamily="34" charset="0"/>
                <a:ea typeface="Calibri" pitchFamily="34" charset="-122"/>
                <a:cs typeface="Calibri" pitchFamily="34" charset="-120"/>
              </a:rPr>
              <a:t>my Mac Mini, 21 GB model</a:t>
            </a:r>
            <a:endParaRPr lang="en-US" sz="900" dirty="0"/>
          </a:p>
        </p:txBody>
      </p:sp>
      <p:sp>
        <p:nvSpPr>
          <p:cNvPr id="10" name="Shape 8"/>
          <p:cNvSpPr/>
          <p:nvPr/>
        </p:nvSpPr>
        <p:spPr>
          <a:xfrm>
            <a:off x="5863590" y="2983230"/>
            <a:ext cx="2846070" cy="925830"/>
          </a:xfrm>
          <a:prstGeom prst="roundRect">
            <a:avLst>
              <a:gd name="adj" fmla="val 5926"/>
            </a:avLst>
          </a:prstGeom>
          <a:solidFill>
            <a:srgbClr val="E7EDF2"/>
          </a:solidFill>
          <a:ln w="12700">
            <a:solidFill>
              <a:srgbClr val="E7EDF2"/>
            </a:solidFill>
            <a:prstDash val="solid"/>
          </a:ln>
        </p:spPr>
        <p:txBody>
          <a:bodyPr/>
          <a:lstStyle/>
          <a:p>
            <a:endParaRPr lang="en-US" sz="1350"/>
          </a:p>
        </p:txBody>
      </p:sp>
      <p:sp>
        <p:nvSpPr>
          <p:cNvPr id="11" name="Text 9"/>
          <p:cNvSpPr txBox="1"/>
          <p:nvPr/>
        </p:nvSpPr>
        <p:spPr>
          <a:xfrm>
            <a:off x="6069330" y="3086100"/>
            <a:ext cx="2434590" cy="720090"/>
          </a:xfrm>
          <a:prstGeom prst="rect">
            <a:avLst/>
          </a:prstGeom>
          <a:noFill/>
          <a:ln/>
        </p:spPr>
        <p:txBody>
          <a:bodyPr wrap="square" lIns="0" tIns="0" rIns="0" bIns="0" rtlCol="0" anchor="ctr"/>
          <a:lstStyle/>
          <a:p>
            <a:r>
              <a:rPr lang="en-US" sz="975" dirty="0">
                <a:solidFill>
                  <a:srgbClr val="16202B"/>
                </a:solidFill>
                <a:latin typeface="Calibri" pitchFamily="34" charset="0"/>
                <a:ea typeface="Calibri" pitchFamily="34" charset="-122"/>
                <a:cs typeface="Calibri" pitchFamily="34" charset="-120"/>
              </a:rPr>
              <a:t>The same class of model on a 12 GB graphics card managed 2.9 words per second.</a:t>
            </a:r>
            <a:endParaRPr lang="en-US" sz="975" dirty="0"/>
          </a:p>
        </p:txBody>
      </p:sp>
      <p:sp>
        <p:nvSpPr>
          <p:cNvPr id="12" name="Shape 10"/>
          <p:cNvSpPr/>
          <p:nvPr/>
        </p:nvSpPr>
        <p:spPr>
          <a:xfrm>
            <a:off x="411480" y="1131570"/>
            <a:ext cx="2468880" cy="1858518"/>
          </a:xfrm>
          <a:prstGeom prst="roundRect">
            <a:avLst>
              <a:gd name="adj" fmla="val 2952"/>
            </a:avLst>
          </a:prstGeom>
          <a:solidFill>
            <a:srgbClr val="0F2137"/>
          </a:solidFill>
          <a:ln w="12700">
            <a:solidFill>
              <a:srgbClr val="0F2137"/>
            </a:solidFill>
            <a:prstDash val="solid"/>
          </a:ln>
        </p:spPr>
        <p:txBody>
          <a:bodyPr/>
          <a:lstStyle/>
          <a:p>
            <a:endParaRPr lang="en-US" sz="1350"/>
          </a:p>
        </p:txBody>
      </p:sp>
      <p:sp>
        <p:nvSpPr>
          <p:cNvPr id="13" name="Text 11"/>
          <p:cNvSpPr txBox="1"/>
          <p:nvPr/>
        </p:nvSpPr>
        <p:spPr>
          <a:xfrm>
            <a:off x="630936" y="1351026"/>
            <a:ext cx="2029968" cy="178308"/>
          </a:xfrm>
          <a:prstGeom prst="rect">
            <a:avLst/>
          </a:prstGeom>
          <a:noFill/>
          <a:ln/>
        </p:spPr>
        <p:txBody>
          <a:bodyPr wrap="square" lIns="0" tIns="0" rIns="0" bIns="0" rtlCol="0" anchor="ctr"/>
          <a:lstStyle/>
          <a:p>
            <a:r>
              <a:rPr lang="en-US" sz="713" b="1" kern="0" spc="75" dirty="0">
                <a:solidFill>
                  <a:srgbClr val="89A3BC"/>
                </a:solidFill>
                <a:latin typeface="Calibri" pitchFamily="34" charset="0"/>
                <a:ea typeface="Calibri" pitchFamily="34" charset="-122"/>
                <a:cs typeface="Calibri" pitchFamily="34" charset="-120"/>
              </a:rPr>
              <a:t>SWEET SPOT</a:t>
            </a:r>
            <a:endParaRPr lang="en-US" sz="713" dirty="0"/>
          </a:p>
        </p:txBody>
      </p:sp>
      <p:sp>
        <p:nvSpPr>
          <p:cNvPr id="14" name="Text 12"/>
          <p:cNvSpPr txBox="1"/>
          <p:nvPr/>
        </p:nvSpPr>
        <p:spPr>
          <a:xfrm>
            <a:off x="630936" y="1515618"/>
            <a:ext cx="2029968" cy="27432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25 – 35 billion</a:t>
            </a:r>
            <a:endParaRPr lang="en-US" sz="1125" dirty="0"/>
          </a:p>
        </p:txBody>
      </p:sp>
      <p:sp>
        <p:nvSpPr>
          <p:cNvPr id="15" name="Text 13"/>
          <p:cNvSpPr txBox="1"/>
          <p:nvPr/>
        </p:nvSpPr>
        <p:spPr>
          <a:xfrm>
            <a:off x="630936" y="1844802"/>
            <a:ext cx="2029968" cy="178308"/>
          </a:xfrm>
          <a:prstGeom prst="rect">
            <a:avLst/>
          </a:prstGeom>
          <a:noFill/>
          <a:ln/>
        </p:spPr>
        <p:txBody>
          <a:bodyPr wrap="square" lIns="0" tIns="0" rIns="0" bIns="0" rtlCol="0" anchor="ctr"/>
          <a:lstStyle/>
          <a:p>
            <a:r>
              <a:rPr lang="en-US" sz="713" b="1" kern="0" spc="75" dirty="0">
                <a:solidFill>
                  <a:srgbClr val="89A3BC"/>
                </a:solidFill>
                <a:latin typeface="Calibri" pitchFamily="34" charset="0"/>
                <a:ea typeface="Calibri" pitchFamily="34" charset="-122"/>
                <a:cs typeface="Calibri" pitchFamily="34" charset="-120"/>
              </a:rPr>
              <a:t>MY MACHINE</a:t>
            </a:r>
            <a:endParaRPr lang="en-US" sz="713" dirty="0"/>
          </a:p>
        </p:txBody>
      </p:sp>
      <p:sp>
        <p:nvSpPr>
          <p:cNvPr id="16" name="Text 14"/>
          <p:cNvSpPr txBox="1"/>
          <p:nvPr/>
        </p:nvSpPr>
        <p:spPr>
          <a:xfrm>
            <a:off x="630936" y="2009394"/>
            <a:ext cx="2029968" cy="27432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M4 Pro, 48 GB</a:t>
            </a:r>
            <a:endParaRPr lang="en-US" sz="1125" dirty="0"/>
          </a:p>
        </p:txBody>
      </p:sp>
      <p:sp>
        <p:nvSpPr>
          <p:cNvPr id="17" name="Text 15"/>
          <p:cNvSpPr txBox="1"/>
          <p:nvPr/>
        </p:nvSpPr>
        <p:spPr>
          <a:xfrm>
            <a:off x="630936" y="2338578"/>
            <a:ext cx="2029968" cy="178308"/>
          </a:xfrm>
          <a:prstGeom prst="rect">
            <a:avLst/>
          </a:prstGeom>
          <a:noFill/>
          <a:ln/>
        </p:spPr>
        <p:txBody>
          <a:bodyPr wrap="square" lIns="0" tIns="0" rIns="0" bIns="0" rtlCol="0" anchor="ctr"/>
          <a:lstStyle/>
          <a:p>
            <a:r>
              <a:rPr lang="en-US" sz="713" b="1" kern="0" spc="75" dirty="0">
                <a:solidFill>
                  <a:srgbClr val="89A3BC"/>
                </a:solidFill>
                <a:latin typeface="Calibri" pitchFamily="34" charset="0"/>
                <a:ea typeface="Calibri" pitchFamily="34" charset="-122"/>
                <a:cs typeface="Calibri" pitchFamily="34" charset="-120"/>
              </a:rPr>
              <a:t>CEILING</a:t>
            </a:r>
            <a:endParaRPr lang="en-US" sz="713" dirty="0"/>
          </a:p>
        </p:txBody>
      </p:sp>
      <p:sp>
        <p:nvSpPr>
          <p:cNvPr id="18" name="Text 16"/>
          <p:cNvSpPr txBox="1"/>
          <p:nvPr/>
        </p:nvSpPr>
        <p:spPr>
          <a:xfrm>
            <a:off x="630936" y="2503170"/>
            <a:ext cx="2029968" cy="27432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~35 billion</a:t>
            </a:r>
            <a:endParaRPr lang="en-US" sz="1125" dirty="0"/>
          </a:p>
        </p:txBody>
      </p:sp>
      <p:sp>
        <p:nvSpPr>
          <p:cNvPr id="19" name="Text 17"/>
          <p:cNvSpPr txBox="1"/>
          <p:nvPr/>
        </p:nvSpPr>
        <p:spPr>
          <a:xfrm>
            <a:off x="3086100" y="1179576"/>
            <a:ext cx="2640330" cy="2468880"/>
          </a:xfrm>
          <a:prstGeom prst="rect">
            <a:avLst/>
          </a:prstGeom>
          <a:noFill/>
          <a:ln/>
        </p:spPr>
        <p:txBody>
          <a:bodyPr wrap="square" rtlCol="0" anchor="ctr"/>
          <a:lstStyle/>
          <a:p>
            <a:pPr marL="257175" indent="-257175">
              <a:lnSpc>
                <a:spcPts val="1500"/>
              </a:lnSpc>
              <a:spcAft>
                <a:spcPts val="675"/>
              </a:spcAft>
              <a:buSzPct val="100000"/>
              <a:buChar char="•"/>
            </a:pPr>
            <a:r>
              <a:rPr lang="en-US" sz="1013" dirty="0">
                <a:solidFill>
                  <a:srgbClr val="16202B"/>
                </a:solidFill>
                <a:latin typeface="Calibri" pitchFamily="34" charset="0"/>
                <a:ea typeface="Calibri" pitchFamily="34" charset="-122"/>
                <a:cs typeface="Calibri" pitchFamily="34" charset="-120"/>
              </a:rPr>
              <a:t>Apple's design lets the AI use the whole memory pool — no separate graphics card</a:t>
            </a:r>
            <a:endParaRPr lang="en-US" sz="1013" dirty="0"/>
          </a:p>
          <a:p>
            <a:pPr marL="257175" indent="-257175">
              <a:lnSpc>
                <a:spcPts val="1500"/>
              </a:lnSpc>
              <a:spcAft>
                <a:spcPts val="675"/>
              </a:spcAft>
              <a:buSzPct val="100000"/>
              <a:buChar char="•"/>
            </a:pPr>
            <a:r>
              <a:rPr lang="en-US" sz="1013" dirty="0">
                <a:solidFill>
                  <a:srgbClr val="16202B"/>
                </a:solidFill>
                <a:latin typeface="Calibri" pitchFamily="34" charset="0"/>
                <a:ea typeface="Calibri" pitchFamily="34" charset="-122"/>
                <a:cs typeface="Calibri" pitchFamily="34" charset="-120"/>
              </a:rPr>
              <a:t>Fast enough to feel instant; quicker than most people read</a:t>
            </a:r>
            <a:endParaRPr lang="en-US" sz="1013" dirty="0"/>
          </a:p>
          <a:p>
            <a:pPr marL="257175" indent="-257175">
              <a:lnSpc>
                <a:spcPts val="1500"/>
              </a:lnSpc>
              <a:spcAft>
                <a:spcPts val="675"/>
              </a:spcAft>
              <a:buSzPct val="100000"/>
              <a:buChar char="•"/>
            </a:pPr>
            <a:r>
              <a:rPr lang="en-US" sz="1013" dirty="0">
                <a:solidFill>
                  <a:srgbClr val="16202B"/>
                </a:solidFill>
                <a:latin typeface="Calibri" pitchFamily="34" charset="0"/>
                <a:ea typeface="Calibri" pitchFamily="34" charset="-122"/>
                <a:cs typeface="Calibri" pitchFamily="34" charset="-120"/>
              </a:rPr>
              <a:t>The ceiling is real: a 70-billion model loaded, then crashed mid-answer</a:t>
            </a:r>
            <a:endParaRPr lang="en-US" sz="1013" dirty="0"/>
          </a:p>
          <a:p>
            <a:pPr marL="257175" indent="-257175">
              <a:lnSpc>
                <a:spcPts val="1500"/>
              </a:lnSpc>
              <a:spcAft>
                <a:spcPts val="675"/>
              </a:spcAft>
              <a:buSzPct val="100000"/>
              <a:buChar char="•"/>
            </a:pPr>
            <a:r>
              <a:rPr lang="en-US" sz="1013" dirty="0">
                <a:solidFill>
                  <a:srgbClr val="16202B"/>
                </a:solidFill>
                <a:latin typeface="Calibri" pitchFamily="34" charset="0"/>
                <a:ea typeface="Calibri" pitchFamily="34" charset="-122"/>
                <a:cs typeface="Calibri" pitchFamily="34" charset="-120"/>
              </a:rPr>
              <a:t>Another needed 65 GB and simply refused to start</a:t>
            </a:r>
            <a:endParaRPr lang="en-US" sz="1013" dirty="0"/>
          </a:p>
        </p:txBody>
      </p:sp>
      <p:sp>
        <p:nvSpPr>
          <p:cNvPr id="20" name="Text 18"/>
          <p:cNvSpPr txBox="1"/>
          <p:nvPr/>
        </p:nvSpPr>
        <p:spPr>
          <a:xfrm>
            <a:off x="411480" y="4080510"/>
            <a:ext cx="8298180" cy="308610"/>
          </a:xfrm>
          <a:prstGeom prst="rect">
            <a:avLst/>
          </a:prstGeom>
          <a:noFill/>
          <a:ln/>
        </p:spPr>
        <p:txBody>
          <a:bodyPr wrap="square" lIns="0" tIns="0" rIns="0" bIns="0" rtlCol="0" anchor="ctr"/>
          <a:lstStyle/>
          <a:p>
            <a:r>
              <a:rPr lang="en-US" sz="1088" i="1" dirty="0">
                <a:solidFill>
                  <a:srgbClr val="B8791F"/>
                </a:solidFill>
                <a:latin typeface="Calibri" pitchFamily="34" charset="0"/>
                <a:ea typeface="Calibri" pitchFamily="34" charset="-122"/>
                <a:cs typeface="Calibri" pitchFamily="34" charset="-120"/>
              </a:rPr>
              <a:t>Takeaway: the practical high-water mark for a home or club setup.</a:t>
            </a:r>
            <a:endParaRPr lang="en-US" sz="1088"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11480" y="329184"/>
            <a:ext cx="493776" cy="493776"/>
          </a:xfrm>
          <a:prstGeom prst="ellipse">
            <a:avLst/>
          </a:prstGeom>
          <a:solidFill>
            <a:srgbClr val="E8A33D"/>
          </a:solidFill>
          <a:ln w="12700">
            <a:solidFill>
              <a:srgbClr val="E8A33D"/>
            </a:solidFill>
            <a:prstDash val="solid"/>
          </a:ln>
        </p:spPr>
        <p:txBody>
          <a:bodyPr/>
          <a:lstStyle/>
          <a:p>
            <a:endParaRPr lang="en-US" sz="1350"/>
          </a:p>
        </p:txBody>
      </p:sp>
      <p:sp>
        <p:nvSpPr>
          <p:cNvPr id="3" name="Text 1"/>
          <p:cNvSpPr txBox="1"/>
          <p:nvPr/>
        </p:nvSpPr>
        <p:spPr>
          <a:xfrm>
            <a:off x="411480" y="329184"/>
            <a:ext cx="493776" cy="493776"/>
          </a:xfrm>
          <a:prstGeom prst="rect">
            <a:avLst/>
          </a:prstGeom>
          <a:noFill/>
          <a:ln/>
        </p:spPr>
        <p:txBody>
          <a:bodyPr wrap="square" lIns="0" tIns="0" rIns="0" bIns="0" rtlCol="0" anchor="ctr"/>
          <a:lstStyle/>
          <a:p>
            <a:pPr algn="ctr"/>
            <a:r>
              <a:rPr lang="en-US" sz="2250" b="1" dirty="0">
                <a:solidFill>
                  <a:srgbClr val="0F2137"/>
                </a:solidFill>
                <a:latin typeface="Cambria" pitchFamily="34" charset="0"/>
                <a:ea typeface="Cambria" pitchFamily="34" charset="-122"/>
                <a:cs typeface="Cambria" pitchFamily="34" charset="-120"/>
              </a:rPr>
              <a:t>3</a:t>
            </a:r>
            <a:endParaRPr lang="en-US" sz="2250" dirty="0"/>
          </a:p>
        </p:txBody>
      </p:sp>
      <p:sp>
        <p:nvSpPr>
          <p:cNvPr id="4" name="Text 2"/>
          <p:cNvSpPr txBox="1"/>
          <p:nvPr/>
        </p:nvSpPr>
        <p:spPr>
          <a:xfrm>
            <a:off x="1062990" y="288036"/>
            <a:ext cx="5897880" cy="342900"/>
          </a:xfrm>
          <a:prstGeom prst="rect">
            <a:avLst/>
          </a:prstGeom>
          <a:noFill/>
          <a:ln/>
        </p:spPr>
        <p:txBody>
          <a:bodyPr wrap="square" lIns="0" tIns="0" rIns="0" bIns="0" rtlCol="0" anchor="ctr"/>
          <a:lstStyle/>
          <a:p>
            <a:r>
              <a:rPr lang="en-US" sz="2250" b="1" dirty="0">
                <a:solidFill>
                  <a:srgbClr val="0F2137"/>
                </a:solidFill>
                <a:latin typeface="Cambria" pitchFamily="34" charset="0"/>
                <a:ea typeface="Cambria" pitchFamily="34" charset="-122"/>
                <a:cs typeface="Cambria" pitchFamily="34" charset="-120"/>
              </a:rPr>
              <a:t>Gaming PC with a Graphics Card</a:t>
            </a:r>
            <a:endParaRPr lang="en-US" sz="2250" dirty="0"/>
          </a:p>
        </p:txBody>
      </p:sp>
      <p:sp>
        <p:nvSpPr>
          <p:cNvPr id="5" name="Text 3"/>
          <p:cNvSpPr txBox="1"/>
          <p:nvPr/>
        </p:nvSpPr>
        <p:spPr>
          <a:xfrm>
            <a:off x="1062990" y="630936"/>
            <a:ext cx="6515100" cy="240030"/>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Windows desktop with an NVIDIA card · $800 – $3,000</a:t>
            </a:r>
            <a:endParaRPr lang="en-US" sz="1013" dirty="0"/>
          </a:p>
        </p:txBody>
      </p:sp>
      <p:sp>
        <p:nvSpPr>
          <p:cNvPr id="6" name="Text 4"/>
          <p:cNvSpPr txBox="1"/>
          <p:nvPr/>
        </p:nvSpPr>
        <p:spPr>
          <a:xfrm>
            <a:off x="411480" y="1179576"/>
            <a:ext cx="3806190" cy="1783080"/>
          </a:xfrm>
          <a:prstGeom prst="rect">
            <a:avLst/>
          </a:prstGeom>
          <a:noFill/>
          <a:ln/>
        </p:spPr>
        <p:txBody>
          <a:bodyPr wrap="square" rtlCol="0" anchor="ctr"/>
          <a:lstStyle/>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Limited by memory on the card, not system memory — a much smaller pool</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12 GB card fits about 9 billion · 16 GB fits 14 · 24 GB fits 30</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Exceed the card and work shifts to the main processor</a:t>
            </a:r>
            <a:endParaRPr lang="en-US" sz="1088" dirty="0"/>
          </a:p>
          <a:p>
            <a:pPr marL="257175" indent="-257175">
              <a:lnSpc>
                <a:spcPts val="1500"/>
              </a:lnSpc>
              <a:spcAft>
                <a:spcPts val="675"/>
              </a:spcAft>
              <a:buSzPct val="100000"/>
              <a:buChar char="•"/>
            </a:pPr>
            <a:r>
              <a:rPr lang="en-US" sz="1088" dirty="0">
                <a:solidFill>
                  <a:srgbClr val="16202B"/>
                </a:solidFill>
                <a:latin typeface="Calibri" pitchFamily="34" charset="0"/>
                <a:ea typeface="Calibri" pitchFamily="34" charset="-122"/>
                <a:cs typeface="Calibri" pitchFamily="34" charset="-120"/>
              </a:rPr>
              <a:t>The drop-off is a cliff, not a slope</a:t>
            </a:r>
            <a:endParaRPr lang="en-US" sz="1088" dirty="0"/>
          </a:p>
        </p:txBody>
      </p:sp>
      <p:sp>
        <p:nvSpPr>
          <p:cNvPr id="7" name="Shape 5"/>
          <p:cNvSpPr/>
          <p:nvPr/>
        </p:nvSpPr>
        <p:spPr>
          <a:xfrm>
            <a:off x="411480" y="3086100"/>
            <a:ext cx="3806190" cy="891540"/>
          </a:xfrm>
          <a:prstGeom prst="roundRect">
            <a:avLst>
              <a:gd name="adj" fmla="val 6154"/>
            </a:avLst>
          </a:prstGeom>
          <a:solidFill>
            <a:srgbClr val="F3DEDB"/>
          </a:solidFill>
          <a:ln w="12700">
            <a:solidFill>
              <a:srgbClr val="E3C3BE"/>
            </a:solidFill>
            <a:prstDash val="solid"/>
          </a:ln>
        </p:spPr>
        <p:txBody>
          <a:bodyPr/>
          <a:lstStyle/>
          <a:p>
            <a:endParaRPr lang="en-US" sz="1350"/>
          </a:p>
        </p:txBody>
      </p:sp>
      <p:sp>
        <p:nvSpPr>
          <p:cNvPr id="8" name="Text 6"/>
          <p:cNvSpPr txBox="1"/>
          <p:nvPr/>
        </p:nvSpPr>
        <p:spPr>
          <a:xfrm>
            <a:off x="603504" y="3209544"/>
            <a:ext cx="3429000" cy="651510"/>
          </a:xfrm>
          <a:prstGeom prst="rect">
            <a:avLst/>
          </a:prstGeom>
          <a:noFill/>
          <a:ln/>
        </p:spPr>
        <p:txBody>
          <a:bodyPr wrap="square" lIns="0" tIns="0" rIns="0" bIns="0" rtlCol="0" anchor="ctr"/>
          <a:lstStyle/>
          <a:p>
            <a:r>
              <a:rPr lang="en-US" sz="1013" b="1" dirty="0">
                <a:solidFill>
                  <a:srgbClr val="A8342A"/>
                </a:solidFill>
                <a:latin typeface="Calibri" pitchFamily="34" charset="0"/>
                <a:ea typeface="Calibri" pitchFamily="34" charset="-122"/>
                <a:cs typeface="Calibri" pitchFamily="34" charset="-120"/>
              </a:rPr>
              <a:t>Same size model. Same afternoon. 16 minutes for one answer on the graphics card.</a:t>
            </a:r>
            <a:endParaRPr lang="en-US" sz="1013" dirty="0"/>
          </a:p>
        </p:txBody>
      </p:sp>
      <p:graphicFrame>
        <p:nvGraphicFramePr>
          <p:cNvPr id="9" name="Chart 0"/>
          <p:cNvGraphicFramePr/>
          <p:nvPr/>
        </p:nvGraphicFramePr>
        <p:xfrm>
          <a:off x="4457700" y="1097280"/>
          <a:ext cx="4251960" cy="284607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7"/>
          <p:cNvSpPr txBox="1"/>
          <p:nvPr/>
        </p:nvSpPr>
        <p:spPr>
          <a:xfrm>
            <a:off x="411480" y="4114800"/>
            <a:ext cx="8298180" cy="308610"/>
          </a:xfrm>
          <a:prstGeom prst="rect">
            <a:avLst/>
          </a:prstGeom>
          <a:noFill/>
          <a:ln/>
        </p:spPr>
        <p:txBody>
          <a:bodyPr wrap="square" lIns="0" tIns="0" rIns="0" bIns="0" rtlCol="0" anchor="ctr"/>
          <a:lstStyle/>
          <a:p>
            <a:r>
              <a:rPr lang="en-US" sz="1088" i="1" dirty="0">
                <a:solidFill>
                  <a:srgbClr val="B8791F"/>
                </a:solidFill>
                <a:latin typeface="Calibri" pitchFamily="34" charset="0"/>
                <a:ea typeface="Calibri" pitchFamily="34" charset="-122"/>
                <a:cs typeface="Calibri" pitchFamily="34" charset="-120"/>
              </a:rPr>
              <a:t>Takeaway: excellent inside the card's limit, nearly unusable past it.</a:t>
            </a:r>
            <a:endParaRPr lang="en-US" sz="1088"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11480" y="329184"/>
            <a:ext cx="493776" cy="493776"/>
          </a:xfrm>
          <a:prstGeom prst="ellipse">
            <a:avLst/>
          </a:prstGeom>
          <a:solidFill>
            <a:srgbClr val="E8A33D"/>
          </a:solidFill>
          <a:ln w="12700">
            <a:solidFill>
              <a:srgbClr val="E8A33D"/>
            </a:solidFill>
            <a:prstDash val="solid"/>
          </a:ln>
        </p:spPr>
        <p:txBody>
          <a:bodyPr/>
          <a:lstStyle/>
          <a:p>
            <a:endParaRPr lang="en-US" sz="1350"/>
          </a:p>
        </p:txBody>
      </p:sp>
      <p:sp>
        <p:nvSpPr>
          <p:cNvPr id="3" name="Text 1"/>
          <p:cNvSpPr txBox="1"/>
          <p:nvPr/>
        </p:nvSpPr>
        <p:spPr>
          <a:xfrm>
            <a:off x="411480" y="329184"/>
            <a:ext cx="493776" cy="493776"/>
          </a:xfrm>
          <a:prstGeom prst="rect">
            <a:avLst/>
          </a:prstGeom>
          <a:noFill/>
          <a:ln/>
        </p:spPr>
        <p:txBody>
          <a:bodyPr wrap="square" lIns="0" tIns="0" rIns="0" bIns="0" rtlCol="0" anchor="ctr"/>
          <a:lstStyle/>
          <a:p>
            <a:pPr algn="ctr"/>
            <a:r>
              <a:rPr lang="en-US" sz="2250" b="1" dirty="0">
                <a:solidFill>
                  <a:srgbClr val="0F2137"/>
                </a:solidFill>
                <a:latin typeface="Cambria" pitchFamily="34" charset="0"/>
                <a:ea typeface="Cambria" pitchFamily="34" charset="-122"/>
                <a:cs typeface="Cambria" pitchFamily="34" charset="-120"/>
              </a:rPr>
              <a:t>4</a:t>
            </a:r>
            <a:endParaRPr lang="en-US" sz="2250" dirty="0"/>
          </a:p>
        </p:txBody>
      </p:sp>
      <p:sp>
        <p:nvSpPr>
          <p:cNvPr id="4" name="Text 2"/>
          <p:cNvSpPr txBox="1"/>
          <p:nvPr/>
        </p:nvSpPr>
        <p:spPr>
          <a:xfrm>
            <a:off x="1062990" y="288036"/>
            <a:ext cx="5897880" cy="342900"/>
          </a:xfrm>
          <a:prstGeom prst="rect">
            <a:avLst/>
          </a:prstGeom>
          <a:noFill/>
          <a:ln/>
        </p:spPr>
        <p:txBody>
          <a:bodyPr wrap="square" lIns="0" tIns="0" rIns="0" bIns="0" rtlCol="0" anchor="ctr"/>
          <a:lstStyle/>
          <a:p>
            <a:r>
              <a:rPr lang="en-US" sz="2250" b="1" dirty="0">
                <a:solidFill>
                  <a:srgbClr val="0F2137"/>
                </a:solidFill>
                <a:latin typeface="Cambria" pitchFamily="34" charset="0"/>
                <a:ea typeface="Cambria" pitchFamily="34" charset="-122"/>
                <a:cs typeface="Cambria" pitchFamily="34" charset="-120"/>
              </a:rPr>
              <a:t>Small Devices</a:t>
            </a:r>
            <a:endParaRPr lang="en-US" sz="2250" dirty="0"/>
          </a:p>
        </p:txBody>
      </p:sp>
      <p:sp>
        <p:nvSpPr>
          <p:cNvPr id="5" name="Text 3"/>
          <p:cNvSpPr txBox="1"/>
          <p:nvPr/>
        </p:nvSpPr>
        <p:spPr>
          <a:xfrm>
            <a:off x="1062990" y="630936"/>
            <a:ext cx="6515100" cy="240030"/>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Raspberry Pi, phones, embedded boards · $50 – $500</a:t>
            </a:r>
            <a:endParaRPr lang="en-US" sz="1013" dirty="0"/>
          </a:p>
        </p:txBody>
      </p:sp>
      <p:sp>
        <p:nvSpPr>
          <p:cNvPr id="6" name="Shape 4"/>
          <p:cNvSpPr/>
          <p:nvPr/>
        </p:nvSpPr>
        <p:spPr>
          <a:xfrm>
            <a:off x="411480" y="1165860"/>
            <a:ext cx="3977640" cy="1200150"/>
          </a:xfrm>
          <a:prstGeom prst="roundRect">
            <a:avLst>
              <a:gd name="adj" fmla="val 4571"/>
            </a:avLst>
          </a:prstGeom>
          <a:solidFill>
            <a:srgbClr val="FFFFFF"/>
          </a:solidFill>
          <a:ln w="12700">
            <a:solidFill>
              <a:srgbClr val="D6DFE7"/>
            </a:solidFill>
            <a:prstDash val="solid"/>
          </a:ln>
        </p:spPr>
        <p:txBody>
          <a:bodyPr/>
          <a:lstStyle/>
          <a:p>
            <a:endParaRPr lang="en-US" sz="1350"/>
          </a:p>
        </p:txBody>
      </p:sp>
      <p:sp>
        <p:nvSpPr>
          <p:cNvPr id="7" name="Text 5"/>
          <p:cNvSpPr txBox="1"/>
          <p:nvPr/>
        </p:nvSpPr>
        <p:spPr>
          <a:xfrm>
            <a:off x="630936" y="1316736"/>
            <a:ext cx="3531870" cy="178308"/>
          </a:xfrm>
          <a:prstGeom prst="rect">
            <a:avLst/>
          </a:prstGeom>
          <a:noFill/>
          <a:ln/>
        </p:spPr>
        <p:txBody>
          <a:bodyPr wrap="square" lIns="0" tIns="0" rIns="0" bIns="0" rtlCol="0" anchor="ctr"/>
          <a:lstStyle/>
          <a:p>
            <a:r>
              <a:rPr lang="en-US" sz="713" b="1" kern="0" spc="75" dirty="0">
                <a:solidFill>
                  <a:srgbClr val="B8791F"/>
                </a:solidFill>
                <a:latin typeface="Calibri" pitchFamily="34" charset="0"/>
                <a:ea typeface="Calibri" pitchFamily="34" charset="-122"/>
                <a:cs typeface="Calibri" pitchFamily="34" charset="-120"/>
              </a:rPr>
              <a:t>MODEL SIZE</a:t>
            </a:r>
            <a:endParaRPr lang="en-US" sz="713" dirty="0"/>
          </a:p>
        </p:txBody>
      </p:sp>
      <p:sp>
        <p:nvSpPr>
          <p:cNvPr id="8" name="Text 6"/>
          <p:cNvSpPr txBox="1"/>
          <p:nvPr/>
        </p:nvSpPr>
        <p:spPr>
          <a:xfrm>
            <a:off x="630936" y="1508760"/>
            <a:ext cx="3531870" cy="288036"/>
          </a:xfrm>
          <a:prstGeom prst="rect">
            <a:avLst/>
          </a:prstGeom>
          <a:noFill/>
          <a:ln/>
        </p:spPr>
        <p:txBody>
          <a:bodyPr wrap="square" lIns="0" tIns="0" rIns="0" bIns="0" rtlCol="0" anchor="ctr"/>
          <a:lstStyle/>
          <a:p>
            <a:r>
              <a:rPr lang="en-US" sz="1350" b="1" dirty="0">
                <a:solidFill>
                  <a:srgbClr val="0F2137"/>
                </a:solidFill>
                <a:latin typeface="Cambria" pitchFamily="34" charset="0"/>
                <a:ea typeface="Cambria" pitchFamily="34" charset="-122"/>
                <a:cs typeface="Cambria" pitchFamily="34" charset="-120"/>
              </a:rPr>
              <a:t>200 million – 4 billion</a:t>
            </a:r>
            <a:endParaRPr lang="en-US" sz="1350" dirty="0"/>
          </a:p>
        </p:txBody>
      </p:sp>
      <p:sp>
        <p:nvSpPr>
          <p:cNvPr id="9" name="Text 7"/>
          <p:cNvSpPr txBox="1"/>
          <p:nvPr/>
        </p:nvSpPr>
        <p:spPr>
          <a:xfrm>
            <a:off x="630936" y="1837944"/>
            <a:ext cx="3531870" cy="425196"/>
          </a:xfrm>
          <a:prstGeom prst="rect">
            <a:avLst/>
          </a:prstGeom>
          <a:noFill/>
          <a:ln/>
        </p:spPr>
        <p:txBody>
          <a:bodyPr wrap="square" lIns="0" tIns="0" rIns="0" bIns="0" rtlCol="0" anchor="ctr"/>
          <a:lstStyle/>
          <a:p>
            <a:r>
              <a:rPr lang="en-US" sz="938" dirty="0">
                <a:solidFill>
                  <a:srgbClr val="5C6B7A"/>
                </a:solidFill>
                <a:latin typeface="Calibri" pitchFamily="34" charset="0"/>
                <a:ea typeface="Calibri" pitchFamily="34" charset="-122"/>
                <a:cs typeface="Calibri" pitchFamily="34" charset="-120"/>
              </a:rPr>
              <a:t>Often under 2 GB on disk</a:t>
            </a:r>
            <a:endParaRPr lang="en-US" sz="938" dirty="0"/>
          </a:p>
        </p:txBody>
      </p:sp>
      <p:sp>
        <p:nvSpPr>
          <p:cNvPr id="10" name="Shape 8"/>
          <p:cNvSpPr/>
          <p:nvPr/>
        </p:nvSpPr>
        <p:spPr>
          <a:xfrm>
            <a:off x="4732020" y="1165860"/>
            <a:ext cx="3977640" cy="1200150"/>
          </a:xfrm>
          <a:prstGeom prst="roundRect">
            <a:avLst>
              <a:gd name="adj" fmla="val 4571"/>
            </a:avLst>
          </a:prstGeom>
          <a:solidFill>
            <a:srgbClr val="FFFFFF"/>
          </a:solidFill>
          <a:ln w="12700">
            <a:solidFill>
              <a:srgbClr val="D6DFE7"/>
            </a:solidFill>
            <a:prstDash val="solid"/>
          </a:ln>
        </p:spPr>
        <p:txBody>
          <a:bodyPr/>
          <a:lstStyle/>
          <a:p>
            <a:endParaRPr lang="en-US" sz="1350"/>
          </a:p>
        </p:txBody>
      </p:sp>
      <p:sp>
        <p:nvSpPr>
          <p:cNvPr id="11" name="Text 9"/>
          <p:cNvSpPr txBox="1"/>
          <p:nvPr/>
        </p:nvSpPr>
        <p:spPr>
          <a:xfrm>
            <a:off x="4951476" y="1316736"/>
            <a:ext cx="3531870" cy="178308"/>
          </a:xfrm>
          <a:prstGeom prst="rect">
            <a:avLst/>
          </a:prstGeom>
          <a:noFill/>
          <a:ln/>
        </p:spPr>
        <p:txBody>
          <a:bodyPr wrap="square" lIns="0" tIns="0" rIns="0" bIns="0" rtlCol="0" anchor="ctr"/>
          <a:lstStyle/>
          <a:p>
            <a:r>
              <a:rPr lang="en-US" sz="713" b="1" kern="0" spc="75" dirty="0">
                <a:solidFill>
                  <a:srgbClr val="B8791F"/>
                </a:solidFill>
                <a:latin typeface="Calibri" pitchFamily="34" charset="0"/>
                <a:ea typeface="Calibri" pitchFamily="34" charset="-122"/>
                <a:cs typeface="Calibri" pitchFamily="34" charset="-120"/>
              </a:rPr>
              <a:t>BUILT FOR</a:t>
            </a:r>
            <a:endParaRPr lang="en-US" sz="713" dirty="0"/>
          </a:p>
        </p:txBody>
      </p:sp>
      <p:sp>
        <p:nvSpPr>
          <p:cNvPr id="12" name="Text 10"/>
          <p:cNvSpPr txBox="1"/>
          <p:nvPr/>
        </p:nvSpPr>
        <p:spPr>
          <a:xfrm>
            <a:off x="4951476" y="1508760"/>
            <a:ext cx="3531870" cy="288036"/>
          </a:xfrm>
          <a:prstGeom prst="rect">
            <a:avLst/>
          </a:prstGeom>
          <a:noFill/>
          <a:ln/>
        </p:spPr>
        <p:txBody>
          <a:bodyPr wrap="square" lIns="0" tIns="0" rIns="0" bIns="0" rtlCol="0" anchor="ctr"/>
          <a:lstStyle/>
          <a:p>
            <a:r>
              <a:rPr lang="en-US" sz="1350" b="1" dirty="0">
                <a:solidFill>
                  <a:srgbClr val="0F2137"/>
                </a:solidFill>
                <a:latin typeface="Cambria" pitchFamily="34" charset="0"/>
                <a:ea typeface="Cambria" pitchFamily="34" charset="-122"/>
                <a:cs typeface="Cambria" pitchFamily="34" charset="-120"/>
              </a:rPr>
              <a:t>One narrow job</a:t>
            </a:r>
            <a:endParaRPr lang="en-US" sz="1350" dirty="0"/>
          </a:p>
        </p:txBody>
      </p:sp>
      <p:sp>
        <p:nvSpPr>
          <p:cNvPr id="13" name="Text 11"/>
          <p:cNvSpPr txBox="1"/>
          <p:nvPr/>
        </p:nvSpPr>
        <p:spPr>
          <a:xfrm>
            <a:off x="4951476" y="1837944"/>
            <a:ext cx="3531870" cy="425196"/>
          </a:xfrm>
          <a:prstGeom prst="rect">
            <a:avLst/>
          </a:prstGeom>
          <a:noFill/>
          <a:ln/>
        </p:spPr>
        <p:txBody>
          <a:bodyPr wrap="square" lIns="0" tIns="0" rIns="0" bIns="0" rtlCol="0" anchor="ctr"/>
          <a:lstStyle/>
          <a:p>
            <a:r>
              <a:rPr lang="en-US" sz="938" dirty="0">
                <a:solidFill>
                  <a:srgbClr val="5C6B7A"/>
                </a:solidFill>
                <a:latin typeface="Calibri" pitchFamily="34" charset="0"/>
                <a:ea typeface="Calibri" pitchFamily="34" charset="-122"/>
                <a:cs typeface="Calibri" pitchFamily="34" charset="-120"/>
              </a:rPr>
              <a:t>Sort this, extract that, trigger the next step</a:t>
            </a:r>
            <a:endParaRPr lang="en-US" sz="938" dirty="0"/>
          </a:p>
        </p:txBody>
      </p:sp>
      <p:sp>
        <p:nvSpPr>
          <p:cNvPr id="14" name="Shape 12"/>
          <p:cNvSpPr/>
          <p:nvPr/>
        </p:nvSpPr>
        <p:spPr>
          <a:xfrm>
            <a:off x="411480" y="2571750"/>
            <a:ext cx="3977640" cy="1200150"/>
          </a:xfrm>
          <a:prstGeom prst="roundRect">
            <a:avLst>
              <a:gd name="adj" fmla="val 4571"/>
            </a:avLst>
          </a:prstGeom>
          <a:solidFill>
            <a:srgbClr val="FFFFFF"/>
          </a:solidFill>
          <a:ln w="12700">
            <a:solidFill>
              <a:srgbClr val="D6DFE7"/>
            </a:solidFill>
            <a:prstDash val="solid"/>
          </a:ln>
        </p:spPr>
        <p:txBody>
          <a:bodyPr/>
          <a:lstStyle/>
          <a:p>
            <a:endParaRPr lang="en-US" sz="1350"/>
          </a:p>
        </p:txBody>
      </p:sp>
      <p:sp>
        <p:nvSpPr>
          <p:cNvPr id="15" name="Text 13"/>
          <p:cNvSpPr txBox="1"/>
          <p:nvPr/>
        </p:nvSpPr>
        <p:spPr>
          <a:xfrm>
            <a:off x="630936" y="2722626"/>
            <a:ext cx="3531870" cy="178308"/>
          </a:xfrm>
          <a:prstGeom prst="rect">
            <a:avLst/>
          </a:prstGeom>
          <a:noFill/>
          <a:ln/>
        </p:spPr>
        <p:txBody>
          <a:bodyPr wrap="square" lIns="0" tIns="0" rIns="0" bIns="0" rtlCol="0" anchor="ctr"/>
          <a:lstStyle/>
          <a:p>
            <a:r>
              <a:rPr lang="en-US" sz="713" b="1" kern="0" spc="75" dirty="0">
                <a:solidFill>
                  <a:srgbClr val="B8791F"/>
                </a:solidFill>
                <a:latin typeface="Calibri" pitchFamily="34" charset="0"/>
                <a:ea typeface="Calibri" pitchFamily="34" charset="-122"/>
                <a:cs typeface="Calibri" pitchFamily="34" charset="-120"/>
              </a:rPr>
              <a:t>REALITY CHECK</a:t>
            </a:r>
            <a:endParaRPr lang="en-US" sz="713" dirty="0"/>
          </a:p>
        </p:txBody>
      </p:sp>
      <p:sp>
        <p:nvSpPr>
          <p:cNvPr id="16" name="Text 14"/>
          <p:cNvSpPr txBox="1"/>
          <p:nvPr/>
        </p:nvSpPr>
        <p:spPr>
          <a:xfrm>
            <a:off x="630936" y="2914650"/>
            <a:ext cx="3531870" cy="288036"/>
          </a:xfrm>
          <a:prstGeom prst="rect">
            <a:avLst/>
          </a:prstGeom>
          <a:noFill/>
          <a:ln/>
        </p:spPr>
        <p:txBody>
          <a:bodyPr wrap="square" lIns="0" tIns="0" rIns="0" bIns="0" rtlCol="0" anchor="ctr"/>
          <a:lstStyle/>
          <a:p>
            <a:r>
              <a:rPr lang="en-US" sz="1350" b="1" dirty="0">
                <a:solidFill>
                  <a:srgbClr val="0F2137"/>
                </a:solidFill>
                <a:latin typeface="Cambria" pitchFamily="34" charset="0"/>
                <a:ea typeface="Cambria" pitchFamily="34" charset="-122"/>
                <a:cs typeface="Cambria" pitchFamily="34" charset="-120"/>
              </a:rPr>
              <a:t>No broad knowledge</a:t>
            </a:r>
            <a:endParaRPr lang="en-US" sz="1350" dirty="0"/>
          </a:p>
        </p:txBody>
      </p:sp>
      <p:sp>
        <p:nvSpPr>
          <p:cNvPr id="17" name="Text 15"/>
          <p:cNvSpPr txBox="1"/>
          <p:nvPr/>
        </p:nvSpPr>
        <p:spPr>
          <a:xfrm>
            <a:off x="630936" y="3243834"/>
            <a:ext cx="3531870" cy="425196"/>
          </a:xfrm>
          <a:prstGeom prst="rect">
            <a:avLst/>
          </a:prstGeom>
          <a:noFill/>
          <a:ln/>
        </p:spPr>
        <p:txBody>
          <a:bodyPr wrap="square" lIns="0" tIns="0" rIns="0" bIns="0" rtlCol="0" anchor="ctr"/>
          <a:lstStyle/>
          <a:p>
            <a:r>
              <a:rPr lang="en-US" sz="938" dirty="0">
                <a:solidFill>
                  <a:srgbClr val="5C6B7A"/>
                </a:solidFill>
                <a:latin typeface="Calibri" pitchFamily="34" charset="0"/>
                <a:ea typeface="Calibri" pitchFamily="34" charset="-122"/>
                <a:cs typeface="Calibri" pitchFamily="34" charset="-120"/>
              </a:rPr>
              <a:t>Expect confident wrong answers outside its lane</a:t>
            </a:r>
            <a:endParaRPr lang="en-US" sz="938" dirty="0"/>
          </a:p>
        </p:txBody>
      </p:sp>
      <p:sp>
        <p:nvSpPr>
          <p:cNvPr id="18" name="Shape 16"/>
          <p:cNvSpPr/>
          <p:nvPr/>
        </p:nvSpPr>
        <p:spPr>
          <a:xfrm>
            <a:off x="4732020" y="2571750"/>
            <a:ext cx="3977640" cy="1200150"/>
          </a:xfrm>
          <a:prstGeom prst="roundRect">
            <a:avLst>
              <a:gd name="adj" fmla="val 4571"/>
            </a:avLst>
          </a:prstGeom>
          <a:solidFill>
            <a:srgbClr val="FFFFFF"/>
          </a:solidFill>
          <a:ln w="12700">
            <a:solidFill>
              <a:srgbClr val="D6DFE7"/>
            </a:solidFill>
            <a:prstDash val="solid"/>
          </a:ln>
        </p:spPr>
        <p:txBody>
          <a:bodyPr/>
          <a:lstStyle/>
          <a:p>
            <a:endParaRPr lang="en-US" sz="1350"/>
          </a:p>
        </p:txBody>
      </p:sp>
      <p:sp>
        <p:nvSpPr>
          <p:cNvPr id="19" name="Text 17"/>
          <p:cNvSpPr txBox="1"/>
          <p:nvPr/>
        </p:nvSpPr>
        <p:spPr>
          <a:xfrm>
            <a:off x="4951476" y="2722626"/>
            <a:ext cx="3531870" cy="178308"/>
          </a:xfrm>
          <a:prstGeom prst="rect">
            <a:avLst/>
          </a:prstGeom>
          <a:noFill/>
          <a:ln/>
        </p:spPr>
        <p:txBody>
          <a:bodyPr wrap="square" lIns="0" tIns="0" rIns="0" bIns="0" rtlCol="0" anchor="ctr"/>
          <a:lstStyle/>
          <a:p>
            <a:r>
              <a:rPr lang="en-US" sz="713" b="1" kern="0" spc="75" dirty="0">
                <a:solidFill>
                  <a:srgbClr val="B8791F"/>
                </a:solidFill>
                <a:latin typeface="Calibri" pitchFamily="34" charset="0"/>
                <a:ea typeface="Calibri" pitchFamily="34" charset="-122"/>
                <a:cs typeface="Calibri" pitchFamily="34" charset="-120"/>
              </a:rPr>
              <a:t>PROVEN ON</a:t>
            </a:r>
            <a:endParaRPr lang="en-US" sz="713" dirty="0"/>
          </a:p>
        </p:txBody>
      </p:sp>
      <p:sp>
        <p:nvSpPr>
          <p:cNvPr id="20" name="Text 18"/>
          <p:cNvSpPr txBox="1"/>
          <p:nvPr/>
        </p:nvSpPr>
        <p:spPr>
          <a:xfrm>
            <a:off x="4951476" y="2914650"/>
            <a:ext cx="3531870" cy="288036"/>
          </a:xfrm>
          <a:prstGeom prst="rect">
            <a:avLst/>
          </a:prstGeom>
          <a:noFill/>
          <a:ln/>
        </p:spPr>
        <p:txBody>
          <a:bodyPr wrap="square" lIns="0" tIns="0" rIns="0" bIns="0" rtlCol="0" anchor="ctr"/>
          <a:lstStyle/>
          <a:p>
            <a:r>
              <a:rPr lang="en-US" sz="1350" b="1" dirty="0">
                <a:solidFill>
                  <a:srgbClr val="0F2137"/>
                </a:solidFill>
                <a:latin typeface="Cambria" pitchFamily="34" charset="0"/>
                <a:ea typeface="Cambria" pitchFamily="34" charset="-122"/>
                <a:cs typeface="Cambria" pitchFamily="34" charset="-120"/>
              </a:rPr>
              <a:t>Raspberry Pi 5</a:t>
            </a:r>
            <a:endParaRPr lang="en-US" sz="1350" dirty="0"/>
          </a:p>
        </p:txBody>
      </p:sp>
      <p:sp>
        <p:nvSpPr>
          <p:cNvPr id="21" name="Text 19"/>
          <p:cNvSpPr txBox="1"/>
          <p:nvPr/>
        </p:nvSpPr>
        <p:spPr>
          <a:xfrm>
            <a:off x="4951476" y="3243834"/>
            <a:ext cx="3531870" cy="425196"/>
          </a:xfrm>
          <a:prstGeom prst="rect">
            <a:avLst/>
          </a:prstGeom>
          <a:noFill/>
          <a:ln/>
        </p:spPr>
        <p:txBody>
          <a:bodyPr wrap="square" lIns="0" tIns="0" rIns="0" bIns="0" rtlCol="0" anchor="ctr"/>
          <a:lstStyle/>
          <a:p>
            <a:r>
              <a:rPr lang="en-US" sz="938" dirty="0">
                <a:solidFill>
                  <a:srgbClr val="5C6B7A"/>
                </a:solidFill>
                <a:latin typeface="Calibri" pitchFamily="34" charset="0"/>
                <a:ea typeface="Calibri" pitchFamily="34" charset="-122"/>
                <a:cs typeface="Calibri" pitchFamily="34" charset="-120"/>
              </a:rPr>
              <a:t>A 2.6 billion model runs there with tool support</a:t>
            </a:r>
            <a:endParaRPr lang="en-US" sz="938" dirty="0"/>
          </a:p>
        </p:txBody>
      </p:sp>
      <p:sp>
        <p:nvSpPr>
          <p:cNvPr id="22" name="Text 20"/>
          <p:cNvSpPr txBox="1"/>
          <p:nvPr/>
        </p:nvSpPr>
        <p:spPr>
          <a:xfrm>
            <a:off x="411480" y="4149090"/>
            <a:ext cx="8298180" cy="308610"/>
          </a:xfrm>
          <a:prstGeom prst="rect">
            <a:avLst/>
          </a:prstGeom>
          <a:noFill/>
          <a:ln/>
        </p:spPr>
        <p:txBody>
          <a:bodyPr wrap="square" lIns="0" tIns="0" rIns="0" bIns="0" rtlCol="0" anchor="ctr"/>
          <a:lstStyle/>
          <a:p>
            <a:r>
              <a:rPr lang="en-US" sz="1088" i="1" dirty="0">
                <a:solidFill>
                  <a:srgbClr val="B8791F"/>
                </a:solidFill>
                <a:latin typeface="Calibri" pitchFamily="34" charset="0"/>
                <a:ea typeface="Calibri" pitchFamily="34" charset="-122"/>
                <a:cs typeface="Calibri" pitchFamily="34" charset="-120"/>
              </a:rPr>
              <a:t>Takeaway: think appliance, not assistant.</a:t>
            </a:r>
            <a:endParaRPr lang="en-US" sz="1088"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11480" y="288036"/>
            <a:ext cx="8298180" cy="582930"/>
          </a:xfrm>
          <a:prstGeom prst="rect">
            <a:avLst/>
          </a:prstGeom>
          <a:noFill/>
          <a:ln/>
        </p:spPr>
        <p:txBody>
          <a:bodyPr wrap="square" lIns="0" tIns="0" rIns="0" bIns="0" rtlCol="0" anchor="ctr"/>
          <a:lstStyle/>
          <a:p>
            <a:r>
              <a:rPr lang="en-US" sz="2550" b="1" dirty="0">
                <a:solidFill>
                  <a:srgbClr val="0F2137"/>
                </a:solidFill>
                <a:latin typeface="Cambria" pitchFamily="34" charset="0"/>
                <a:ea typeface="Cambria" pitchFamily="34" charset="-122"/>
                <a:cs typeface="Cambria" pitchFamily="34" charset="-120"/>
              </a:rPr>
              <a:t>Side by Side</a:t>
            </a:r>
            <a:endParaRPr lang="en-US" sz="2550" dirty="0"/>
          </a:p>
        </p:txBody>
      </p:sp>
      <p:graphicFrame>
        <p:nvGraphicFramePr>
          <p:cNvPr id="8" name="Table 0"/>
          <p:cNvGraphicFramePr>
            <a:graphicFrameLocks noGrp="1"/>
          </p:cNvGraphicFramePr>
          <p:nvPr/>
        </p:nvGraphicFramePr>
        <p:xfrm>
          <a:off x="411480" y="1097280"/>
          <a:ext cx="8298180" cy="2125980"/>
        </p:xfrm>
        <a:graphic>
          <a:graphicData uri="http://schemas.openxmlformats.org/drawingml/2006/table">
            <a:tbl>
              <a:tblPr/>
              <a:tblGrid>
                <a:gridCol w="2057400">
                  <a:extLst>
                    <a:ext uri="{9D8B030D-6E8A-4147-A177-3AD203B41FA5}">
                      <a16:colId xmlns:a16="http://schemas.microsoft.com/office/drawing/2014/main" val="20000"/>
                    </a:ext>
                  </a:extLst>
                </a:gridCol>
                <a:gridCol w="19888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gridCol w="1097280">
                  <a:extLst>
                    <a:ext uri="{9D8B030D-6E8A-4147-A177-3AD203B41FA5}">
                      <a16:colId xmlns:a16="http://schemas.microsoft.com/office/drawing/2014/main" val="20004"/>
                    </a:ext>
                  </a:extLst>
                </a:gridCol>
              </a:tblGrid>
              <a:tr h="425196">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Tier</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0F2137"/>
                    </a:solidFill>
                  </a:tcPr>
                </a:tc>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Memory</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0F2137"/>
                    </a:solidFill>
                  </a:tcPr>
                </a:tc>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Model size</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0F2137"/>
                    </a:solidFill>
                  </a:tcPr>
                </a:tc>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Speed</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0F2137"/>
                    </a:solidFill>
                  </a:tcPr>
                </a:tc>
                <a:tc>
                  <a:txBody>
                    <a:bodyPr/>
                    <a:lstStyle/>
                    <a:p>
                      <a:pPr marL="0" indent="0" algn="l">
                        <a:buNone/>
                      </a:pPr>
                      <a:r>
                        <a:rPr lang="en-US" sz="1100" b="1" dirty="0">
                          <a:solidFill>
                            <a:srgbClr val="FFFFFF"/>
                          </a:solidFill>
                          <a:latin typeface="Calibri" pitchFamily="34" charset="0"/>
                          <a:ea typeface="Calibri" pitchFamily="34" charset="-122"/>
                          <a:cs typeface="Calibri" pitchFamily="34" charset="-120"/>
                        </a:rPr>
                        <a:t>Cost</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0F2137"/>
                    </a:solidFill>
                  </a:tcPr>
                </a:tc>
                <a:extLst>
                  <a:ext uri="{0D108BD9-81ED-4DB2-BD59-A6C34878D82A}">
                    <a16:rowId xmlns:a16="http://schemas.microsoft.com/office/drawing/2014/main" val="10000"/>
                  </a:ext>
                </a:extLst>
              </a:tr>
              <a:tr h="425196">
                <a:tc>
                  <a:txBody>
                    <a:bodyPr/>
                    <a:lstStyle/>
                    <a:p>
                      <a:pPr marL="0" indent="0" algn="l">
                        <a:buNone/>
                      </a:pPr>
                      <a:r>
                        <a:rPr lang="en-US" sz="1100" b="1" dirty="0">
                          <a:solidFill>
                            <a:srgbClr val="0F2137"/>
                          </a:solidFill>
                          <a:latin typeface="Calibri" pitchFamily="34" charset="0"/>
                          <a:ea typeface="Calibri" pitchFamily="34" charset="-122"/>
                          <a:cs typeface="Calibri" pitchFamily="34" charset="-120"/>
                        </a:rPr>
                        <a:t>Datacenter</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200 GB – 1 TB+</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200B – 2.4T</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Fast</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$100k +</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25196">
                <a:tc>
                  <a:txBody>
                    <a:bodyPr/>
                    <a:lstStyle/>
                    <a:p>
                      <a:pPr marL="0" indent="0" algn="l">
                        <a:buNone/>
                      </a:pPr>
                      <a:r>
                        <a:rPr lang="en-US" sz="1100" b="1" dirty="0">
                          <a:solidFill>
                            <a:srgbClr val="0F2137"/>
                          </a:solidFill>
                          <a:latin typeface="Calibri" pitchFamily="34" charset="0"/>
                          <a:ea typeface="Calibri" pitchFamily="34" charset="-122"/>
                          <a:cs typeface="Calibri" pitchFamily="34" charset="-120"/>
                        </a:rPr>
                        <a:t>Mac desktop</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BF0DC"/>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32 – 128 GB</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BF0DC"/>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25 – 35B</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BF0DC"/>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50 – 70 wps</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BF0DC"/>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$1.4k – 4k</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BF0DC"/>
                    </a:solidFill>
                  </a:tcPr>
                </a:tc>
                <a:extLst>
                  <a:ext uri="{0D108BD9-81ED-4DB2-BD59-A6C34878D82A}">
                    <a16:rowId xmlns:a16="http://schemas.microsoft.com/office/drawing/2014/main" val="10002"/>
                  </a:ext>
                </a:extLst>
              </a:tr>
              <a:tr h="425196">
                <a:tc>
                  <a:txBody>
                    <a:bodyPr/>
                    <a:lstStyle/>
                    <a:p>
                      <a:pPr marL="0" indent="0" algn="l">
                        <a:buNone/>
                      </a:pPr>
                      <a:r>
                        <a:rPr lang="en-US" sz="1100" b="1" dirty="0">
                          <a:solidFill>
                            <a:srgbClr val="0F2137"/>
                          </a:solidFill>
                          <a:latin typeface="Calibri" pitchFamily="34" charset="0"/>
                          <a:ea typeface="Calibri" pitchFamily="34" charset="-122"/>
                          <a:cs typeface="Calibri" pitchFamily="34" charset="-120"/>
                        </a:rPr>
                        <a:t>Gaming PC</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12 – 24 GB on card</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8 – 30B</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30 – 60 wps</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$800 – 3k</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25196">
                <a:tc>
                  <a:txBody>
                    <a:bodyPr/>
                    <a:lstStyle/>
                    <a:p>
                      <a:pPr marL="0" indent="0" algn="l">
                        <a:buNone/>
                      </a:pPr>
                      <a:r>
                        <a:rPr lang="en-US" sz="1100" b="1" dirty="0">
                          <a:solidFill>
                            <a:srgbClr val="0F2137"/>
                          </a:solidFill>
                          <a:latin typeface="Calibri" pitchFamily="34" charset="0"/>
                          <a:ea typeface="Calibri" pitchFamily="34" charset="-122"/>
                          <a:cs typeface="Calibri" pitchFamily="34" charset="-120"/>
                        </a:rPr>
                        <a:t>Small device</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2 – 8 GB</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0.2 – 4B</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20 – 40 wps</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tc>
                  <a:txBody>
                    <a:bodyPr/>
                    <a:lstStyle/>
                    <a:p>
                      <a:pPr marL="0" indent="0" algn="l">
                        <a:buNone/>
                      </a:pPr>
                      <a:r>
                        <a:rPr lang="en-US" sz="1100" dirty="0">
                          <a:solidFill>
                            <a:srgbClr val="16202B"/>
                          </a:solidFill>
                          <a:latin typeface="Calibri" pitchFamily="34" charset="0"/>
                          <a:ea typeface="Calibri" pitchFamily="34" charset="-122"/>
                          <a:cs typeface="Calibri" pitchFamily="34" charset="-120"/>
                        </a:rPr>
                        <a:t>$50 – 500</a:t>
                      </a:r>
                      <a:endParaRPr lang="en-US" sz="1100" dirty="0">
                        <a:latin typeface="Calibri" charset="0"/>
                        <a:ea typeface="Calibri" charset="0"/>
                        <a:cs typeface="Calibri" charset="0"/>
                      </a:endParaRPr>
                    </a:p>
                  </a:txBody>
                  <a:tcPr marL="96012" marR="96012" marT="96012" marB="96012" anchor="ctr">
                    <a:lnL w="12700" cap="flat" cmpd="sng" algn="ctr">
                      <a:solidFill>
                        <a:srgbClr val="D6DFE7"/>
                      </a:solidFill>
                      <a:prstDash val="solid"/>
                      <a:round/>
                      <a:headEnd type="none" w="med" len="med"/>
                      <a:tailEnd type="none" w="med" len="med"/>
                    </a:lnL>
                    <a:lnR w="12700" cap="flat" cmpd="sng" algn="ctr">
                      <a:solidFill>
                        <a:srgbClr val="D6DFE7"/>
                      </a:solidFill>
                      <a:prstDash val="solid"/>
                      <a:round/>
                      <a:headEnd type="none" w="med" len="med"/>
                      <a:tailEnd type="none" w="med" len="med"/>
                    </a:lnR>
                    <a:lnT w="12700" cap="flat" cmpd="sng" algn="ctr">
                      <a:solidFill>
                        <a:srgbClr val="D6DFE7"/>
                      </a:solidFill>
                      <a:prstDash val="solid"/>
                      <a:round/>
                      <a:headEnd type="none" w="med" len="med"/>
                      <a:tailEnd type="none" w="med" len="med"/>
                    </a:lnT>
                    <a:lnB w="12700" cap="flat" cmpd="sng" algn="ctr">
                      <a:solidFill>
                        <a:srgbClr val="D6DFE7"/>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4" name="Text 1"/>
          <p:cNvSpPr txBox="1"/>
          <p:nvPr/>
        </p:nvSpPr>
        <p:spPr>
          <a:xfrm>
            <a:off x="411480" y="3374136"/>
            <a:ext cx="6172200" cy="240030"/>
          </a:xfrm>
          <a:prstGeom prst="rect">
            <a:avLst/>
          </a:prstGeom>
          <a:noFill/>
          <a:ln/>
        </p:spPr>
        <p:txBody>
          <a:bodyPr wrap="square" lIns="0" tIns="0" rIns="0" bIns="0" rtlCol="0" anchor="ctr"/>
          <a:lstStyle/>
          <a:p>
            <a:r>
              <a:rPr lang="en-US" sz="863" i="1" dirty="0">
                <a:solidFill>
                  <a:srgbClr val="5C6B7A"/>
                </a:solidFill>
                <a:latin typeface="Calibri" pitchFamily="34" charset="0"/>
                <a:ea typeface="Calibri" pitchFamily="34" charset="-122"/>
                <a:cs typeface="Calibri" pitchFamily="34" charset="-120"/>
              </a:rPr>
              <a:t>wps = words per second, roughly. The highlighted row is my Mac Mini.</a:t>
            </a:r>
            <a:endParaRPr lang="en-US" sz="863" dirty="0"/>
          </a:p>
        </p:txBody>
      </p:sp>
      <p:sp>
        <p:nvSpPr>
          <p:cNvPr id="5" name="Shape 2"/>
          <p:cNvSpPr/>
          <p:nvPr/>
        </p:nvSpPr>
        <p:spPr>
          <a:xfrm>
            <a:off x="411480" y="3669030"/>
            <a:ext cx="8298180" cy="788670"/>
          </a:xfrm>
          <a:prstGeom prst="roundRect">
            <a:avLst>
              <a:gd name="adj" fmla="val 6957"/>
            </a:avLst>
          </a:prstGeom>
          <a:solidFill>
            <a:srgbClr val="E7EDF2"/>
          </a:solidFill>
          <a:ln w="12700">
            <a:solidFill>
              <a:srgbClr val="E7EDF2"/>
            </a:solidFill>
            <a:prstDash val="solid"/>
          </a:ln>
        </p:spPr>
        <p:txBody>
          <a:bodyPr/>
          <a:lstStyle/>
          <a:p>
            <a:endParaRPr lang="en-US" sz="1350"/>
          </a:p>
        </p:txBody>
      </p:sp>
      <p:sp>
        <p:nvSpPr>
          <p:cNvPr id="6" name="Text 3"/>
          <p:cNvSpPr txBox="1"/>
          <p:nvPr/>
        </p:nvSpPr>
        <p:spPr>
          <a:xfrm>
            <a:off x="651510" y="3771900"/>
            <a:ext cx="7818120" cy="582930"/>
          </a:xfrm>
          <a:prstGeom prst="rect">
            <a:avLst/>
          </a:prstGeom>
          <a:noFill/>
          <a:ln/>
        </p:spPr>
        <p:txBody>
          <a:bodyPr wrap="square" lIns="0" tIns="0" rIns="0" bIns="0" rtlCol="0" anchor="ctr"/>
          <a:lstStyle/>
          <a:p>
            <a:r>
              <a:rPr lang="en-US" sz="1088" dirty="0">
                <a:solidFill>
                  <a:srgbClr val="16202B"/>
                </a:solidFill>
                <a:latin typeface="Calibri" pitchFamily="34" charset="0"/>
                <a:ea typeface="Calibri" pitchFamily="34" charset="-122"/>
                <a:cs typeface="Calibri" pitchFamily="34" charset="-120"/>
              </a:rPr>
              <a:t>Notice the speeds barely differ across three of the four tiers. What changes is how capable the model can be — not how quickly it answers.</a:t>
            </a:r>
            <a:endParaRPr lang="en-US" sz="1088"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11480" y="288036"/>
            <a:ext cx="8298180" cy="582930"/>
          </a:xfrm>
          <a:prstGeom prst="rect">
            <a:avLst/>
          </a:prstGeom>
          <a:noFill/>
          <a:ln/>
        </p:spPr>
        <p:txBody>
          <a:bodyPr wrap="square" lIns="0" tIns="0" rIns="0" bIns="0" rtlCol="0" anchor="ctr"/>
          <a:lstStyle/>
          <a:p>
            <a:r>
              <a:rPr lang="en-US" sz="2550" b="1" dirty="0">
                <a:solidFill>
                  <a:srgbClr val="FFFFFF"/>
                </a:solidFill>
                <a:latin typeface="Cambria" pitchFamily="34" charset="0"/>
                <a:ea typeface="Cambria" pitchFamily="34" charset="-122"/>
                <a:cs typeface="Cambria" pitchFamily="34" charset="-120"/>
              </a:rPr>
              <a:t>Two Things That Surprised Me</a:t>
            </a:r>
            <a:endParaRPr lang="en-US" sz="2550" dirty="0"/>
          </a:p>
        </p:txBody>
      </p:sp>
      <p:sp>
        <p:nvSpPr>
          <p:cNvPr id="3" name="Shape 1"/>
          <p:cNvSpPr/>
          <p:nvPr/>
        </p:nvSpPr>
        <p:spPr>
          <a:xfrm>
            <a:off x="411480" y="1097280"/>
            <a:ext cx="4011930" cy="2983230"/>
          </a:xfrm>
          <a:prstGeom prst="roundRect">
            <a:avLst>
              <a:gd name="adj" fmla="val 1839"/>
            </a:avLst>
          </a:prstGeom>
          <a:solidFill>
            <a:srgbClr val="1B3A57"/>
          </a:solidFill>
          <a:ln w="12700">
            <a:solidFill>
              <a:srgbClr val="2E5375"/>
            </a:solidFill>
            <a:prstDash val="solid"/>
          </a:ln>
        </p:spPr>
        <p:txBody>
          <a:bodyPr/>
          <a:lstStyle/>
          <a:p>
            <a:endParaRPr lang="en-US" sz="1350"/>
          </a:p>
        </p:txBody>
      </p:sp>
      <p:sp>
        <p:nvSpPr>
          <p:cNvPr id="4" name="Shape 2"/>
          <p:cNvSpPr/>
          <p:nvPr/>
        </p:nvSpPr>
        <p:spPr>
          <a:xfrm>
            <a:off x="651510" y="1337310"/>
            <a:ext cx="342900" cy="342900"/>
          </a:xfrm>
          <a:prstGeom prst="ellipse">
            <a:avLst/>
          </a:prstGeom>
          <a:solidFill>
            <a:srgbClr val="E8A33D"/>
          </a:solidFill>
          <a:ln w="12700">
            <a:solidFill>
              <a:srgbClr val="E8A33D"/>
            </a:solidFill>
            <a:prstDash val="solid"/>
          </a:ln>
        </p:spPr>
        <p:txBody>
          <a:bodyPr/>
          <a:lstStyle/>
          <a:p>
            <a:endParaRPr lang="en-US" sz="1350"/>
          </a:p>
        </p:txBody>
      </p:sp>
      <p:sp>
        <p:nvSpPr>
          <p:cNvPr id="5" name="Text 3"/>
          <p:cNvSpPr txBox="1"/>
          <p:nvPr/>
        </p:nvSpPr>
        <p:spPr>
          <a:xfrm>
            <a:off x="651510" y="1337310"/>
            <a:ext cx="342900" cy="342900"/>
          </a:xfrm>
          <a:prstGeom prst="rect">
            <a:avLst/>
          </a:prstGeom>
          <a:noFill/>
          <a:ln/>
        </p:spPr>
        <p:txBody>
          <a:bodyPr wrap="square" lIns="0" tIns="0" rIns="0" bIns="0" rtlCol="0" anchor="ctr"/>
          <a:lstStyle/>
          <a:p>
            <a:pPr algn="ctr"/>
            <a:r>
              <a:rPr lang="en-US" sz="1500" b="1" dirty="0">
                <a:solidFill>
                  <a:srgbClr val="0F2137"/>
                </a:solidFill>
                <a:latin typeface="Cambria" pitchFamily="34" charset="0"/>
                <a:ea typeface="Cambria" pitchFamily="34" charset="-122"/>
                <a:cs typeface="Cambria" pitchFamily="34" charset="-120"/>
              </a:rPr>
              <a:t>1</a:t>
            </a:r>
            <a:endParaRPr lang="en-US" sz="1500" dirty="0"/>
          </a:p>
        </p:txBody>
      </p:sp>
      <p:sp>
        <p:nvSpPr>
          <p:cNvPr id="6" name="Text 4"/>
          <p:cNvSpPr txBox="1"/>
          <p:nvPr/>
        </p:nvSpPr>
        <p:spPr>
          <a:xfrm>
            <a:off x="1097280" y="1303020"/>
            <a:ext cx="3154680" cy="425196"/>
          </a:xfrm>
          <a:prstGeom prst="rect">
            <a:avLst/>
          </a:prstGeom>
          <a:noFill/>
          <a:ln/>
        </p:spPr>
        <p:txBody>
          <a:bodyPr wrap="square" lIns="0" tIns="0" rIns="0" bIns="0" rtlCol="0" anchor="ctr"/>
          <a:lstStyle/>
          <a:p>
            <a:r>
              <a:rPr lang="en-US" sz="1425" b="1" dirty="0">
                <a:solidFill>
                  <a:srgbClr val="E8A33D"/>
                </a:solidFill>
                <a:latin typeface="Cambria" pitchFamily="34" charset="0"/>
                <a:ea typeface="Cambria" pitchFamily="34" charset="-122"/>
                <a:cs typeface="Cambria" pitchFamily="34" charset="-120"/>
              </a:rPr>
              <a:t>Bigger is not automatically better</a:t>
            </a:r>
            <a:endParaRPr lang="en-US" sz="1425" dirty="0"/>
          </a:p>
        </p:txBody>
      </p:sp>
      <p:sp>
        <p:nvSpPr>
          <p:cNvPr id="7" name="Text 5"/>
          <p:cNvSpPr txBox="1"/>
          <p:nvPr/>
        </p:nvSpPr>
        <p:spPr>
          <a:xfrm>
            <a:off x="685800" y="1865376"/>
            <a:ext cx="3497580" cy="2057400"/>
          </a:xfrm>
          <a:prstGeom prst="rect">
            <a:avLst/>
          </a:prstGeom>
          <a:noFill/>
          <a:ln/>
        </p:spPr>
        <p:txBody>
          <a:bodyPr wrap="square" rtlCol="0" anchor="t"/>
          <a:lstStyle/>
          <a:p>
            <a:pPr marL="257175" indent="-257175">
              <a:lnSpc>
                <a:spcPts val="1425"/>
              </a:lnSpc>
              <a:spcAft>
                <a:spcPts val="825"/>
              </a:spcAft>
              <a:buSzPct val="100000"/>
              <a:buChar char="•"/>
            </a:pPr>
            <a:r>
              <a:rPr lang="en-US" sz="1013" dirty="0">
                <a:solidFill>
                  <a:srgbClr val="DCE6EF"/>
                </a:solidFill>
                <a:latin typeface="Calibri" pitchFamily="34" charset="0"/>
                <a:ea typeface="Calibri" pitchFamily="34" charset="-122"/>
                <a:cs typeface="Calibri" pitchFamily="34" charset="-120"/>
              </a:rPr>
              <a:t>A 32-billion model scored worse than a 30-billion one — and ran five times slower</a:t>
            </a:r>
            <a:endParaRPr lang="en-US" sz="1013" dirty="0"/>
          </a:p>
          <a:p>
            <a:pPr marL="257175" indent="-257175">
              <a:lnSpc>
                <a:spcPts val="1425"/>
              </a:lnSpc>
              <a:spcAft>
                <a:spcPts val="825"/>
              </a:spcAft>
              <a:buSzPct val="100000"/>
              <a:buChar char="•"/>
            </a:pPr>
            <a:r>
              <a:rPr lang="en-US" sz="1013" dirty="0">
                <a:solidFill>
                  <a:srgbClr val="DCE6EF"/>
                </a:solidFill>
                <a:latin typeface="Calibri" pitchFamily="34" charset="0"/>
                <a:ea typeface="Calibri" pitchFamily="34" charset="-122"/>
                <a:cs typeface="Calibri" pitchFamily="34" charset="-120"/>
              </a:rPr>
              <a:t>A 30-billion model invented a co-inventor of WSPR who does not exist</a:t>
            </a:r>
            <a:endParaRPr lang="en-US" sz="1013" dirty="0"/>
          </a:p>
          <a:p>
            <a:pPr marL="257175" indent="-257175">
              <a:lnSpc>
                <a:spcPts val="1425"/>
              </a:lnSpc>
              <a:spcAft>
                <a:spcPts val="825"/>
              </a:spcAft>
              <a:buSzPct val="100000"/>
              <a:buChar char="•"/>
            </a:pPr>
            <a:r>
              <a:rPr lang="en-US" sz="1013" dirty="0">
                <a:solidFill>
                  <a:srgbClr val="DCE6EF"/>
                </a:solidFill>
                <a:latin typeface="Calibri" pitchFamily="34" charset="0"/>
                <a:ea typeface="Calibri" pitchFamily="34" charset="-122"/>
                <a:cs typeface="Calibri" pitchFamily="34" charset="-120"/>
              </a:rPr>
              <a:t>Published benchmarks measure programming tasks, not whether it knows your hobby</a:t>
            </a:r>
            <a:endParaRPr lang="en-US" sz="1013" dirty="0"/>
          </a:p>
        </p:txBody>
      </p:sp>
      <p:sp>
        <p:nvSpPr>
          <p:cNvPr id="8" name="Shape 6"/>
          <p:cNvSpPr/>
          <p:nvPr/>
        </p:nvSpPr>
        <p:spPr>
          <a:xfrm>
            <a:off x="4766310" y="1097280"/>
            <a:ext cx="4011930" cy="2983230"/>
          </a:xfrm>
          <a:prstGeom prst="roundRect">
            <a:avLst>
              <a:gd name="adj" fmla="val 1839"/>
            </a:avLst>
          </a:prstGeom>
          <a:solidFill>
            <a:srgbClr val="1B3A57"/>
          </a:solidFill>
          <a:ln w="12700">
            <a:solidFill>
              <a:srgbClr val="2E5375"/>
            </a:solidFill>
            <a:prstDash val="solid"/>
          </a:ln>
        </p:spPr>
        <p:txBody>
          <a:bodyPr/>
          <a:lstStyle/>
          <a:p>
            <a:endParaRPr lang="en-US" sz="1350"/>
          </a:p>
        </p:txBody>
      </p:sp>
      <p:sp>
        <p:nvSpPr>
          <p:cNvPr id="9" name="Shape 7"/>
          <p:cNvSpPr/>
          <p:nvPr/>
        </p:nvSpPr>
        <p:spPr>
          <a:xfrm>
            <a:off x="5006340" y="1337310"/>
            <a:ext cx="342900" cy="342900"/>
          </a:xfrm>
          <a:prstGeom prst="ellipse">
            <a:avLst/>
          </a:prstGeom>
          <a:solidFill>
            <a:srgbClr val="E8A33D"/>
          </a:solidFill>
          <a:ln w="12700">
            <a:solidFill>
              <a:srgbClr val="E8A33D"/>
            </a:solidFill>
            <a:prstDash val="solid"/>
          </a:ln>
        </p:spPr>
        <p:txBody>
          <a:bodyPr/>
          <a:lstStyle/>
          <a:p>
            <a:endParaRPr lang="en-US" sz="1350"/>
          </a:p>
        </p:txBody>
      </p:sp>
      <p:sp>
        <p:nvSpPr>
          <p:cNvPr id="10" name="Text 8"/>
          <p:cNvSpPr txBox="1"/>
          <p:nvPr/>
        </p:nvSpPr>
        <p:spPr>
          <a:xfrm>
            <a:off x="5006340" y="1337310"/>
            <a:ext cx="342900" cy="342900"/>
          </a:xfrm>
          <a:prstGeom prst="rect">
            <a:avLst/>
          </a:prstGeom>
          <a:noFill/>
          <a:ln/>
        </p:spPr>
        <p:txBody>
          <a:bodyPr wrap="square" lIns="0" tIns="0" rIns="0" bIns="0" rtlCol="0" anchor="ctr"/>
          <a:lstStyle/>
          <a:p>
            <a:pPr algn="ctr"/>
            <a:r>
              <a:rPr lang="en-US" sz="1500" b="1" dirty="0">
                <a:solidFill>
                  <a:srgbClr val="0F2137"/>
                </a:solidFill>
                <a:latin typeface="Cambria" pitchFamily="34" charset="0"/>
                <a:ea typeface="Cambria" pitchFamily="34" charset="-122"/>
                <a:cs typeface="Cambria" pitchFamily="34" charset="-120"/>
              </a:rPr>
              <a:t>2</a:t>
            </a:r>
            <a:endParaRPr lang="en-US" sz="1500" dirty="0"/>
          </a:p>
        </p:txBody>
      </p:sp>
      <p:sp>
        <p:nvSpPr>
          <p:cNvPr id="11" name="Text 9"/>
          <p:cNvSpPr txBox="1"/>
          <p:nvPr/>
        </p:nvSpPr>
        <p:spPr>
          <a:xfrm>
            <a:off x="5452110" y="1303020"/>
            <a:ext cx="3154680" cy="425196"/>
          </a:xfrm>
          <a:prstGeom prst="rect">
            <a:avLst/>
          </a:prstGeom>
          <a:noFill/>
          <a:ln/>
        </p:spPr>
        <p:txBody>
          <a:bodyPr wrap="square" lIns="0" tIns="0" rIns="0" bIns="0" rtlCol="0" anchor="ctr"/>
          <a:lstStyle/>
          <a:p>
            <a:r>
              <a:rPr lang="en-US" sz="1425" b="1" dirty="0">
                <a:solidFill>
                  <a:srgbClr val="E8A33D"/>
                </a:solidFill>
                <a:latin typeface="Cambria" pitchFamily="34" charset="0"/>
                <a:ea typeface="Cambria" pitchFamily="34" charset="-122"/>
                <a:cs typeface="Cambria" pitchFamily="34" charset="-120"/>
              </a:rPr>
              <a:t>Design beats raw size</a:t>
            </a:r>
            <a:endParaRPr lang="en-US" sz="1425" dirty="0"/>
          </a:p>
        </p:txBody>
      </p:sp>
      <p:sp>
        <p:nvSpPr>
          <p:cNvPr id="12" name="Text 10"/>
          <p:cNvSpPr txBox="1"/>
          <p:nvPr/>
        </p:nvSpPr>
        <p:spPr>
          <a:xfrm>
            <a:off x="5040630" y="1865376"/>
            <a:ext cx="3497580" cy="2057400"/>
          </a:xfrm>
          <a:prstGeom prst="rect">
            <a:avLst/>
          </a:prstGeom>
          <a:noFill/>
          <a:ln/>
        </p:spPr>
        <p:txBody>
          <a:bodyPr wrap="square" rtlCol="0" anchor="t"/>
          <a:lstStyle/>
          <a:p>
            <a:pPr marL="257175" indent="-257175">
              <a:lnSpc>
                <a:spcPts val="1425"/>
              </a:lnSpc>
              <a:spcAft>
                <a:spcPts val="825"/>
              </a:spcAft>
              <a:buSzPct val="100000"/>
              <a:buChar char="•"/>
            </a:pPr>
            <a:r>
              <a:rPr lang="en-US" sz="1013" dirty="0">
                <a:solidFill>
                  <a:srgbClr val="DCE6EF"/>
                </a:solidFill>
                <a:latin typeface="Calibri" pitchFamily="34" charset="0"/>
                <a:ea typeface="Calibri" pitchFamily="34" charset="-122"/>
                <a:cs typeface="Calibri" pitchFamily="34" charset="-120"/>
              </a:rPr>
              <a:t>Newer models load fully but use only a slice of themselves for each word</a:t>
            </a:r>
            <a:endParaRPr lang="en-US" sz="1013" dirty="0"/>
          </a:p>
          <a:p>
            <a:pPr marL="257175" indent="-257175">
              <a:lnSpc>
                <a:spcPts val="1425"/>
              </a:lnSpc>
              <a:spcAft>
                <a:spcPts val="825"/>
              </a:spcAft>
              <a:buSzPct val="100000"/>
              <a:buChar char="•"/>
            </a:pPr>
            <a:r>
              <a:rPr lang="en-US" sz="1013" dirty="0">
                <a:solidFill>
                  <a:srgbClr val="DCE6EF"/>
                </a:solidFill>
                <a:latin typeface="Calibri" pitchFamily="34" charset="0"/>
                <a:ea typeface="Calibri" pitchFamily="34" charset="-122"/>
                <a:cs typeface="Calibri" pitchFamily="34" charset="-120"/>
              </a:rPr>
              <a:t>Mine has 35 billion parameters but behaves like a 3-billion one for speed</a:t>
            </a:r>
            <a:endParaRPr lang="en-US" sz="1013" dirty="0"/>
          </a:p>
          <a:p>
            <a:pPr marL="257175" indent="-257175">
              <a:lnSpc>
                <a:spcPts val="1425"/>
              </a:lnSpc>
              <a:spcAft>
                <a:spcPts val="825"/>
              </a:spcAft>
              <a:buSzPct val="100000"/>
              <a:buChar char="•"/>
            </a:pPr>
            <a:r>
              <a:rPr lang="en-US" sz="1013" dirty="0">
                <a:solidFill>
                  <a:srgbClr val="DCE6EF"/>
                </a:solidFill>
                <a:latin typeface="Calibri" pitchFamily="34" charset="0"/>
                <a:ea typeface="Calibri" pitchFamily="34" charset="-122"/>
                <a:cs typeface="Calibri" pitchFamily="34" charset="-120"/>
              </a:rPr>
              <a:t>Same memory footprint, about five times the speed of an older design</a:t>
            </a:r>
            <a:endParaRPr lang="en-US" sz="1013" dirty="0"/>
          </a:p>
        </p:txBody>
      </p:sp>
      <p:sp>
        <p:nvSpPr>
          <p:cNvPr id="13" name="Text 11"/>
          <p:cNvSpPr txBox="1"/>
          <p:nvPr/>
        </p:nvSpPr>
        <p:spPr>
          <a:xfrm>
            <a:off x="411480" y="4286250"/>
            <a:ext cx="8298180" cy="342900"/>
          </a:xfrm>
          <a:prstGeom prst="rect">
            <a:avLst/>
          </a:prstGeom>
          <a:noFill/>
          <a:ln/>
        </p:spPr>
        <p:txBody>
          <a:bodyPr wrap="square" lIns="0" tIns="0" rIns="0" bIns="0" rtlCol="0" anchor="ctr"/>
          <a:lstStyle/>
          <a:p>
            <a:r>
              <a:rPr lang="en-US" sz="1125" i="1" dirty="0">
                <a:solidFill>
                  <a:srgbClr val="E8A33D"/>
                </a:solidFill>
                <a:latin typeface="Calibri" pitchFamily="34" charset="0"/>
                <a:ea typeface="Calibri" pitchFamily="34" charset="-122"/>
                <a:cs typeface="Calibri" pitchFamily="34" charset="-120"/>
              </a:rPr>
              <a:t>Test any model on something you know well. That is where the invented facts show up.</a:t>
            </a:r>
            <a:endParaRPr lang="en-US" sz="11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txBox="1"/>
          <p:nvPr/>
        </p:nvSpPr>
        <p:spPr>
          <a:xfrm>
            <a:off x="411480" y="288036"/>
            <a:ext cx="8298180" cy="582930"/>
          </a:xfrm>
          <a:prstGeom prst="rect">
            <a:avLst/>
          </a:prstGeom>
          <a:noFill/>
          <a:ln/>
        </p:spPr>
        <p:txBody>
          <a:bodyPr wrap="square" lIns="0" tIns="0" rIns="0" bIns="0" rtlCol="0" anchor="ctr"/>
          <a:lstStyle/>
          <a:p>
            <a:r>
              <a:rPr lang="en-US" sz="2550" b="1" dirty="0">
                <a:solidFill>
                  <a:srgbClr val="0F2137"/>
                </a:solidFill>
                <a:latin typeface="Cambria" pitchFamily="34" charset="0"/>
                <a:ea typeface="Cambria" pitchFamily="34" charset="-122"/>
                <a:cs typeface="Cambria" pitchFamily="34" charset="-120"/>
              </a:rPr>
              <a:t>How to Choose</a:t>
            </a:r>
            <a:endParaRPr lang="en-US" sz="2550" dirty="0"/>
          </a:p>
        </p:txBody>
      </p:sp>
      <p:sp>
        <p:nvSpPr>
          <p:cNvPr id="3" name="Shape 1"/>
          <p:cNvSpPr/>
          <p:nvPr/>
        </p:nvSpPr>
        <p:spPr>
          <a:xfrm>
            <a:off x="411480" y="1165860"/>
            <a:ext cx="425196" cy="425196"/>
          </a:xfrm>
          <a:prstGeom prst="ellipse">
            <a:avLst/>
          </a:prstGeom>
          <a:solidFill>
            <a:srgbClr val="0F2137"/>
          </a:solidFill>
          <a:ln w="12700">
            <a:solidFill>
              <a:srgbClr val="0F2137"/>
            </a:solidFill>
            <a:prstDash val="solid"/>
          </a:ln>
        </p:spPr>
        <p:txBody>
          <a:bodyPr/>
          <a:lstStyle/>
          <a:p>
            <a:endParaRPr lang="en-US" sz="1350"/>
          </a:p>
        </p:txBody>
      </p:sp>
      <p:sp>
        <p:nvSpPr>
          <p:cNvPr id="4" name="Text 2"/>
          <p:cNvSpPr txBox="1"/>
          <p:nvPr/>
        </p:nvSpPr>
        <p:spPr>
          <a:xfrm>
            <a:off x="411480" y="1165860"/>
            <a:ext cx="425196" cy="425196"/>
          </a:xfrm>
          <a:prstGeom prst="rect">
            <a:avLst/>
          </a:prstGeom>
          <a:noFill/>
          <a:ln/>
        </p:spPr>
        <p:txBody>
          <a:bodyPr wrap="square" lIns="0" tIns="0" rIns="0" bIns="0" rtlCol="0" anchor="ctr"/>
          <a:lstStyle/>
          <a:p>
            <a:pPr algn="ctr"/>
            <a:r>
              <a:rPr lang="en-US" sz="1650" b="1" dirty="0">
                <a:solidFill>
                  <a:srgbClr val="E8A33D"/>
                </a:solidFill>
                <a:latin typeface="Cambria" pitchFamily="34" charset="0"/>
                <a:ea typeface="Cambria" pitchFamily="34" charset="-122"/>
                <a:cs typeface="Cambria" pitchFamily="34" charset="-120"/>
              </a:rPr>
              <a:t>1</a:t>
            </a:r>
            <a:endParaRPr lang="en-US" sz="1650" dirty="0"/>
          </a:p>
        </p:txBody>
      </p:sp>
      <p:sp>
        <p:nvSpPr>
          <p:cNvPr id="5" name="Text 3"/>
          <p:cNvSpPr txBox="1"/>
          <p:nvPr/>
        </p:nvSpPr>
        <p:spPr>
          <a:xfrm>
            <a:off x="1062990" y="1110996"/>
            <a:ext cx="5760720" cy="301752"/>
          </a:xfrm>
          <a:prstGeom prst="rect">
            <a:avLst/>
          </a:prstGeom>
          <a:noFill/>
          <a:ln/>
        </p:spPr>
        <p:txBody>
          <a:bodyPr wrap="square" lIns="0" tIns="0" rIns="0" bIns="0" rtlCol="0" anchor="ctr"/>
          <a:lstStyle/>
          <a:p>
            <a:r>
              <a:rPr lang="en-US" sz="1425" b="1" dirty="0">
                <a:solidFill>
                  <a:srgbClr val="0F2137"/>
                </a:solidFill>
                <a:latin typeface="Cambria" pitchFamily="34" charset="0"/>
                <a:ea typeface="Cambria" pitchFamily="34" charset="-122"/>
                <a:cs typeface="Cambria" pitchFamily="34" charset="-120"/>
              </a:rPr>
              <a:t>Start with the hardware you already own</a:t>
            </a:r>
            <a:endParaRPr lang="en-US" sz="1425" dirty="0"/>
          </a:p>
        </p:txBody>
      </p:sp>
      <p:sp>
        <p:nvSpPr>
          <p:cNvPr id="6" name="Text 4"/>
          <p:cNvSpPr txBox="1"/>
          <p:nvPr/>
        </p:nvSpPr>
        <p:spPr>
          <a:xfrm>
            <a:off x="1062990" y="1412748"/>
            <a:ext cx="5760720" cy="260604"/>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It eliminates most of the field immediately</a:t>
            </a:r>
            <a:endParaRPr lang="en-US" sz="1013" dirty="0"/>
          </a:p>
        </p:txBody>
      </p:sp>
      <p:sp>
        <p:nvSpPr>
          <p:cNvPr id="7" name="Shape 5"/>
          <p:cNvSpPr/>
          <p:nvPr/>
        </p:nvSpPr>
        <p:spPr>
          <a:xfrm>
            <a:off x="411480" y="1988820"/>
            <a:ext cx="425196" cy="425196"/>
          </a:xfrm>
          <a:prstGeom prst="ellipse">
            <a:avLst/>
          </a:prstGeom>
          <a:solidFill>
            <a:srgbClr val="0F2137"/>
          </a:solidFill>
          <a:ln w="12700">
            <a:solidFill>
              <a:srgbClr val="0F2137"/>
            </a:solidFill>
            <a:prstDash val="solid"/>
          </a:ln>
        </p:spPr>
        <p:txBody>
          <a:bodyPr/>
          <a:lstStyle/>
          <a:p>
            <a:endParaRPr lang="en-US" sz="1350"/>
          </a:p>
        </p:txBody>
      </p:sp>
      <p:sp>
        <p:nvSpPr>
          <p:cNvPr id="8" name="Text 6"/>
          <p:cNvSpPr txBox="1"/>
          <p:nvPr/>
        </p:nvSpPr>
        <p:spPr>
          <a:xfrm>
            <a:off x="411480" y="1988820"/>
            <a:ext cx="425196" cy="425196"/>
          </a:xfrm>
          <a:prstGeom prst="rect">
            <a:avLst/>
          </a:prstGeom>
          <a:noFill/>
          <a:ln/>
        </p:spPr>
        <p:txBody>
          <a:bodyPr wrap="square" lIns="0" tIns="0" rIns="0" bIns="0" rtlCol="0" anchor="ctr"/>
          <a:lstStyle/>
          <a:p>
            <a:pPr algn="ctr"/>
            <a:r>
              <a:rPr lang="en-US" sz="1650" b="1" dirty="0">
                <a:solidFill>
                  <a:srgbClr val="E8A33D"/>
                </a:solidFill>
                <a:latin typeface="Cambria" pitchFamily="34" charset="0"/>
                <a:ea typeface="Cambria" pitchFamily="34" charset="-122"/>
                <a:cs typeface="Cambria" pitchFamily="34" charset="-120"/>
              </a:rPr>
              <a:t>2</a:t>
            </a:r>
            <a:endParaRPr lang="en-US" sz="1650" dirty="0"/>
          </a:p>
        </p:txBody>
      </p:sp>
      <p:sp>
        <p:nvSpPr>
          <p:cNvPr id="9" name="Text 7"/>
          <p:cNvSpPr txBox="1"/>
          <p:nvPr/>
        </p:nvSpPr>
        <p:spPr>
          <a:xfrm>
            <a:off x="1062990" y="1933956"/>
            <a:ext cx="5760720" cy="301752"/>
          </a:xfrm>
          <a:prstGeom prst="rect">
            <a:avLst/>
          </a:prstGeom>
          <a:noFill/>
          <a:ln/>
        </p:spPr>
        <p:txBody>
          <a:bodyPr wrap="square" lIns="0" tIns="0" rIns="0" bIns="0" rtlCol="0" anchor="ctr"/>
          <a:lstStyle/>
          <a:p>
            <a:r>
              <a:rPr lang="en-US" sz="1425" b="1" dirty="0">
                <a:solidFill>
                  <a:srgbClr val="0F2137"/>
                </a:solidFill>
                <a:latin typeface="Cambria" pitchFamily="34" charset="0"/>
                <a:ea typeface="Cambria" pitchFamily="34" charset="-122"/>
                <a:cs typeface="Cambria" pitchFamily="34" charset="-120"/>
              </a:rPr>
              <a:t>Match the model to the job</a:t>
            </a:r>
            <a:endParaRPr lang="en-US" sz="1425" dirty="0"/>
          </a:p>
        </p:txBody>
      </p:sp>
      <p:sp>
        <p:nvSpPr>
          <p:cNvPr id="10" name="Text 8"/>
          <p:cNvSpPr txBox="1"/>
          <p:nvPr/>
        </p:nvSpPr>
        <p:spPr>
          <a:xfrm>
            <a:off x="1062990" y="2235708"/>
            <a:ext cx="5760720" cy="260604"/>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Not to whatever tops the leaderboard this month</a:t>
            </a:r>
            <a:endParaRPr lang="en-US" sz="1013" dirty="0"/>
          </a:p>
        </p:txBody>
      </p:sp>
      <p:sp>
        <p:nvSpPr>
          <p:cNvPr id="11" name="Shape 9"/>
          <p:cNvSpPr/>
          <p:nvPr/>
        </p:nvSpPr>
        <p:spPr>
          <a:xfrm>
            <a:off x="411480" y="2811780"/>
            <a:ext cx="425196" cy="425196"/>
          </a:xfrm>
          <a:prstGeom prst="ellipse">
            <a:avLst/>
          </a:prstGeom>
          <a:solidFill>
            <a:srgbClr val="0F2137"/>
          </a:solidFill>
          <a:ln w="12700">
            <a:solidFill>
              <a:srgbClr val="0F2137"/>
            </a:solidFill>
            <a:prstDash val="solid"/>
          </a:ln>
        </p:spPr>
        <p:txBody>
          <a:bodyPr/>
          <a:lstStyle/>
          <a:p>
            <a:endParaRPr lang="en-US" sz="1350"/>
          </a:p>
        </p:txBody>
      </p:sp>
      <p:sp>
        <p:nvSpPr>
          <p:cNvPr id="12" name="Text 10"/>
          <p:cNvSpPr txBox="1"/>
          <p:nvPr/>
        </p:nvSpPr>
        <p:spPr>
          <a:xfrm>
            <a:off x="411480" y="2811780"/>
            <a:ext cx="425196" cy="425196"/>
          </a:xfrm>
          <a:prstGeom prst="rect">
            <a:avLst/>
          </a:prstGeom>
          <a:noFill/>
          <a:ln/>
        </p:spPr>
        <p:txBody>
          <a:bodyPr wrap="square" lIns="0" tIns="0" rIns="0" bIns="0" rtlCol="0" anchor="ctr"/>
          <a:lstStyle/>
          <a:p>
            <a:pPr algn="ctr"/>
            <a:r>
              <a:rPr lang="en-US" sz="1650" b="1" dirty="0">
                <a:solidFill>
                  <a:srgbClr val="E8A33D"/>
                </a:solidFill>
                <a:latin typeface="Cambria" pitchFamily="34" charset="0"/>
                <a:ea typeface="Cambria" pitchFamily="34" charset="-122"/>
                <a:cs typeface="Cambria" pitchFamily="34" charset="-120"/>
              </a:rPr>
              <a:t>3</a:t>
            </a:r>
            <a:endParaRPr lang="en-US" sz="1650" dirty="0"/>
          </a:p>
        </p:txBody>
      </p:sp>
      <p:sp>
        <p:nvSpPr>
          <p:cNvPr id="13" name="Text 11"/>
          <p:cNvSpPr txBox="1"/>
          <p:nvPr/>
        </p:nvSpPr>
        <p:spPr>
          <a:xfrm>
            <a:off x="1062990" y="2756916"/>
            <a:ext cx="5760720" cy="301752"/>
          </a:xfrm>
          <a:prstGeom prst="rect">
            <a:avLst/>
          </a:prstGeom>
          <a:noFill/>
          <a:ln/>
        </p:spPr>
        <p:txBody>
          <a:bodyPr wrap="square" lIns="0" tIns="0" rIns="0" bIns="0" rtlCol="0" anchor="ctr"/>
          <a:lstStyle/>
          <a:p>
            <a:r>
              <a:rPr lang="en-US" sz="1425" b="1" dirty="0">
                <a:solidFill>
                  <a:srgbClr val="0F2137"/>
                </a:solidFill>
                <a:latin typeface="Cambria" pitchFamily="34" charset="0"/>
                <a:ea typeface="Cambria" pitchFamily="34" charset="-122"/>
                <a:cs typeface="Cambria" pitchFamily="34" charset="-120"/>
              </a:rPr>
              <a:t>Test it on something you know well</a:t>
            </a:r>
            <a:endParaRPr lang="en-US" sz="1425" dirty="0"/>
          </a:p>
        </p:txBody>
      </p:sp>
      <p:sp>
        <p:nvSpPr>
          <p:cNvPr id="14" name="Text 12"/>
          <p:cNvSpPr txBox="1"/>
          <p:nvPr/>
        </p:nvSpPr>
        <p:spPr>
          <a:xfrm>
            <a:off x="1062990" y="3058668"/>
            <a:ext cx="5760720" cy="260604"/>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Obscure, specific, and verifiable by you</a:t>
            </a:r>
            <a:endParaRPr lang="en-US" sz="1013" dirty="0"/>
          </a:p>
        </p:txBody>
      </p:sp>
      <p:sp>
        <p:nvSpPr>
          <p:cNvPr id="15" name="Shape 13"/>
          <p:cNvSpPr/>
          <p:nvPr/>
        </p:nvSpPr>
        <p:spPr>
          <a:xfrm>
            <a:off x="411480" y="3634740"/>
            <a:ext cx="425196" cy="425196"/>
          </a:xfrm>
          <a:prstGeom prst="ellipse">
            <a:avLst/>
          </a:prstGeom>
          <a:solidFill>
            <a:srgbClr val="0F2137"/>
          </a:solidFill>
          <a:ln w="12700">
            <a:solidFill>
              <a:srgbClr val="0F2137"/>
            </a:solidFill>
            <a:prstDash val="solid"/>
          </a:ln>
        </p:spPr>
        <p:txBody>
          <a:bodyPr/>
          <a:lstStyle/>
          <a:p>
            <a:endParaRPr lang="en-US" sz="1350"/>
          </a:p>
        </p:txBody>
      </p:sp>
      <p:sp>
        <p:nvSpPr>
          <p:cNvPr id="16" name="Text 14"/>
          <p:cNvSpPr txBox="1"/>
          <p:nvPr/>
        </p:nvSpPr>
        <p:spPr>
          <a:xfrm>
            <a:off x="411480" y="3634740"/>
            <a:ext cx="425196" cy="425196"/>
          </a:xfrm>
          <a:prstGeom prst="rect">
            <a:avLst/>
          </a:prstGeom>
          <a:noFill/>
          <a:ln/>
        </p:spPr>
        <p:txBody>
          <a:bodyPr wrap="square" lIns="0" tIns="0" rIns="0" bIns="0" rtlCol="0" anchor="ctr"/>
          <a:lstStyle/>
          <a:p>
            <a:pPr algn="ctr"/>
            <a:r>
              <a:rPr lang="en-US" sz="1650" b="1" dirty="0">
                <a:solidFill>
                  <a:srgbClr val="E8A33D"/>
                </a:solidFill>
                <a:latin typeface="Cambria" pitchFamily="34" charset="0"/>
                <a:ea typeface="Cambria" pitchFamily="34" charset="-122"/>
                <a:cs typeface="Cambria" pitchFamily="34" charset="-120"/>
              </a:rPr>
              <a:t>4</a:t>
            </a:r>
            <a:endParaRPr lang="en-US" sz="1650" dirty="0"/>
          </a:p>
        </p:txBody>
      </p:sp>
      <p:sp>
        <p:nvSpPr>
          <p:cNvPr id="17" name="Text 15"/>
          <p:cNvSpPr txBox="1"/>
          <p:nvPr/>
        </p:nvSpPr>
        <p:spPr>
          <a:xfrm>
            <a:off x="1062990" y="3579876"/>
            <a:ext cx="5760720" cy="301752"/>
          </a:xfrm>
          <a:prstGeom prst="rect">
            <a:avLst/>
          </a:prstGeom>
          <a:noFill/>
          <a:ln/>
        </p:spPr>
        <p:txBody>
          <a:bodyPr wrap="square" lIns="0" tIns="0" rIns="0" bIns="0" rtlCol="0" anchor="ctr"/>
          <a:lstStyle/>
          <a:p>
            <a:r>
              <a:rPr lang="en-US" sz="1425" b="1" dirty="0">
                <a:solidFill>
                  <a:srgbClr val="0F2137"/>
                </a:solidFill>
                <a:latin typeface="Cambria" pitchFamily="34" charset="0"/>
                <a:ea typeface="Cambria" pitchFamily="34" charset="-122"/>
                <a:cs typeface="Cambria" pitchFamily="34" charset="-120"/>
              </a:rPr>
              <a:t>Run a small one and a large one</a:t>
            </a:r>
            <a:endParaRPr lang="en-US" sz="1425" dirty="0"/>
          </a:p>
        </p:txBody>
      </p:sp>
      <p:sp>
        <p:nvSpPr>
          <p:cNvPr id="18" name="Text 16"/>
          <p:cNvSpPr txBox="1"/>
          <p:nvPr/>
        </p:nvSpPr>
        <p:spPr>
          <a:xfrm>
            <a:off x="1062990" y="3881628"/>
            <a:ext cx="5760720" cy="260604"/>
          </a:xfrm>
          <a:prstGeom prst="rect">
            <a:avLst/>
          </a:prstGeom>
          <a:noFill/>
          <a:ln/>
        </p:spPr>
        <p:txBody>
          <a:bodyPr wrap="square" lIns="0" tIns="0" rIns="0" bIns="0" rtlCol="0" anchor="ctr"/>
          <a:lstStyle/>
          <a:p>
            <a:r>
              <a:rPr lang="en-US" sz="1013" dirty="0">
                <a:solidFill>
                  <a:srgbClr val="5C6B7A"/>
                </a:solidFill>
                <a:latin typeface="Calibri" pitchFamily="34" charset="0"/>
                <a:ea typeface="Calibri" pitchFamily="34" charset="-122"/>
                <a:cs typeface="Calibri" pitchFamily="34" charset="-120"/>
              </a:rPr>
              <a:t>Routine work on the small model, judgment on the large</a:t>
            </a:r>
            <a:endParaRPr lang="en-US" sz="1013" dirty="0"/>
          </a:p>
        </p:txBody>
      </p:sp>
      <p:sp>
        <p:nvSpPr>
          <p:cNvPr id="19" name="Shape 17"/>
          <p:cNvSpPr/>
          <p:nvPr/>
        </p:nvSpPr>
        <p:spPr>
          <a:xfrm>
            <a:off x="6892290" y="1110996"/>
            <a:ext cx="1817370" cy="3017520"/>
          </a:xfrm>
          <a:prstGeom prst="roundRect">
            <a:avLst>
              <a:gd name="adj" fmla="val 3019"/>
            </a:avLst>
          </a:prstGeom>
          <a:solidFill>
            <a:srgbClr val="0F2137"/>
          </a:solidFill>
          <a:ln w="12700">
            <a:solidFill>
              <a:srgbClr val="0F2137"/>
            </a:solidFill>
            <a:prstDash val="solid"/>
          </a:ln>
        </p:spPr>
        <p:txBody>
          <a:bodyPr/>
          <a:lstStyle/>
          <a:p>
            <a:endParaRPr lang="en-US" sz="1350"/>
          </a:p>
        </p:txBody>
      </p:sp>
      <p:sp>
        <p:nvSpPr>
          <p:cNvPr id="20" name="Text 18"/>
          <p:cNvSpPr txBox="1"/>
          <p:nvPr/>
        </p:nvSpPr>
        <p:spPr>
          <a:xfrm>
            <a:off x="7098030" y="1337310"/>
            <a:ext cx="1440180" cy="240030"/>
          </a:xfrm>
          <a:prstGeom prst="rect">
            <a:avLst/>
          </a:prstGeom>
          <a:noFill/>
          <a:ln/>
        </p:spPr>
        <p:txBody>
          <a:bodyPr wrap="square" lIns="0" tIns="0" rIns="0" bIns="0" rtlCol="0" anchor="ctr"/>
          <a:lstStyle/>
          <a:p>
            <a:r>
              <a:rPr lang="en-US" sz="975" b="1" dirty="0">
                <a:solidFill>
                  <a:srgbClr val="E8A33D"/>
                </a:solidFill>
                <a:latin typeface="Calibri" pitchFamily="34" charset="0"/>
                <a:ea typeface="Calibri" pitchFamily="34" charset="-122"/>
                <a:cs typeface="Calibri" pitchFamily="34" charset="-120"/>
              </a:rPr>
              <a:t>My setup</a:t>
            </a:r>
            <a:endParaRPr lang="en-US" sz="975" dirty="0"/>
          </a:p>
        </p:txBody>
      </p:sp>
      <p:sp>
        <p:nvSpPr>
          <p:cNvPr id="21" name="Text 19"/>
          <p:cNvSpPr txBox="1"/>
          <p:nvPr/>
        </p:nvSpPr>
        <p:spPr>
          <a:xfrm>
            <a:off x="7098030" y="1714500"/>
            <a:ext cx="1440180" cy="24003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Mac Mini</a:t>
            </a:r>
            <a:endParaRPr lang="en-US" sz="1125" dirty="0"/>
          </a:p>
        </p:txBody>
      </p:sp>
      <p:sp>
        <p:nvSpPr>
          <p:cNvPr id="22" name="Text 20"/>
          <p:cNvSpPr txBox="1"/>
          <p:nvPr/>
        </p:nvSpPr>
        <p:spPr>
          <a:xfrm>
            <a:off x="7098030" y="1940814"/>
            <a:ext cx="1440180" cy="411480"/>
          </a:xfrm>
          <a:prstGeom prst="rect">
            <a:avLst/>
          </a:prstGeom>
          <a:noFill/>
          <a:ln/>
        </p:spPr>
        <p:txBody>
          <a:bodyPr wrap="square" lIns="0" tIns="0" rIns="0" bIns="0" rtlCol="0" anchor="ctr"/>
          <a:lstStyle/>
          <a:p>
            <a:r>
              <a:rPr lang="en-US" sz="863" dirty="0">
                <a:solidFill>
                  <a:srgbClr val="9FB5C9"/>
                </a:solidFill>
                <a:latin typeface="Calibri" pitchFamily="34" charset="0"/>
                <a:ea typeface="Calibri" pitchFamily="34" charset="-122"/>
                <a:cs typeface="Calibri" pitchFamily="34" charset="-120"/>
              </a:rPr>
              <a:t>35B model, always on</a:t>
            </a:r>
            <a:endParaRPr lang="en-US" sz="863" dirty="0"/>
          </a:p>
        </p:txBody>
      </p:sp>
      <p:sp>
        <p:nvSpPr>
          <p:cNvPr id="23" name="Text 21"/>
          <p:cNvSpPr txBox="1"/>
          <p:nvPr/>
        </p:nvSpPr>
        <p:spPr>
          <a:xfrm>
            <a:off x="7098030" y="2503170"/>
            <a:ext cx="1440180" cy="24003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Gaming PC</a:t>
            </a:r>
            <a:endParaRPr lang="en-US" sz="1125" dirty="0"/>
          </a:p>
        </p:txBody>
      </p:sp>
      <p:sp>
        <p:nvSpPr>
          <p:cNvPr id="24" name="Text 22"/>
          <p:cNvSpPr txBox="1"/>
          <p:nvPr/>
        </p:nvSpPr>
        <p:spPr>
          <a:xfrm>
            <a:off x="7098030" y="2729484"/>
            <a:ext cx="1440180" cy="411480"/>
          </a:xfrm>
          <a:prstGeom prst="rect">
            <a:avLst/>
          </a:prstGeom>
          <a:noFill/>
          <a:ln/>
        </p:spPr>
        <p:txBody>
          <a:bodyPr wrap="square" lIns="0" tIns="0" rIns="0" bIns="0" rtlCol="0" anchor="ctr"/>
          <a:lstStyle/>
          <a:p>
            <a:r>
              <a:rPr lang="en-US" sz="863" dirty="0">
                <a:solidFill>
                  <a:srgbClr val="9FB5C9"/>
                </a:solidFill>
                <a:latin typeface="Calibri" pitchFamily="34" charset="0"/>
                <a:ea typeface="Calibri" pitchFamily="34" charset="-122"/>
                <a:cs typeface="Calibri" pitchFamily="34" charset="-120"/>
              </a:rPr>
              <a:t>8B model, quick jobs</a:t>
            </a:r>
            <a:endParaRPr lang="en-US" sz="863" dirty="0"/>
          </a:p>
        </p:txBody>
      </p:sp>
      <p:sp>
        <p:nvSpPr>
          <p:cNvPr id="25" name="Text 23"/>
          <p:cNvSpPr txBox="1"/>
          <p:nvPr/>
        </p:nvSpPr>
        <p:spPr>
          <a:xfrm>
            <a:off x="7098030" y="3291840"/>
            <a:ext cx="1440180" cy="240030"/>
          </a:xfrm>
          <a:prstGeom prst="rect">
            <a:avLst/>
          </a:prstGeom>
          <a:noFill/>
          <a:ln/>
        </p:spPr>
        <p:txBody>
          <a:bodyPr wrap="square" lIns="0" tIns="0" rIns="0" bIns="0" rtlCol="0" anchor="ctr"/>
          <a:lstStyle/>
          <a:p>
            <a:r>
              <a:rPr lang="en-US" sz="1125" b="1" dirty="0">
                <a:solidFill>
                  <a:srgbClr val="FFFFFF"/>
                </a:solidFill>
                <a:latin typeface="Calibri" pitchFamily="34" charset="0"/>
                <a:ea typeface="Calibri" pitchFamily="34" charset="-122"/>
                <a:cs typeface="Calibri" pitchFamily="34" charset="-120"/>
              </a:rPr>
              <a:t>Raspberry Pi</a:t>
            </a:r>
            <a:endParaRPr lang="en-US" sz="1125" dirty="0"/>
          </a:p>
        </p:txBody>
      </p:sp>
      <p:sp>
        <p:nvSpPr>
          <p:cNvPr id="26" name="Text 24"/>
          <p:cNvSpPr txBox="1"/>
          <p:nvPr/>
        </p:nvSpPr>
        <p:spPr>
          <a:xfrm>
            <a:off x="7098030" y="3518154"/>
            <a:ext cx="1440180" cy="411480"/>
          </a:xfrm>
          <a:prstGeom prst="rect">
            <a:avLst/>
          </a:prstGeom>
          <a:noFill/>
          <a:ln/>
        </p:spPr>
        <p:txBody>
          <a:bodyPr wrap="square" lIns="0" tIns="0" rIns="0" bIns="0" rtlCol="0" anchor="ctr"/>
          <a:lstStyle/>
          <a:p>
            <a:r>
              <a:rPr lang="en-US" sz="863" dirty="0">
                <a:solidFill>
                  <a:srgbClr val="9FB5C9"/>
                </a:solidFill>
                <a:latin typeface="Calibri" pitchFamily="34" charset="0"/>
                <a:ea typeface="Calibri" pitchFamily="34" charset="-122"/>
                <a:cs typeface="Calibri" pitchFamily="34" charset="-120"/>
              </a:rPr>
              <a:t>runs the schedule</a:t>
            </a:r>
            <a:endParaRPr lang="en-US" sz="863"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EB306FA5-764D-DFAF-EB46-760DBF36E3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2AF9ECD-0560-AF6C-178D-45DA869A0F4B}"/>
              </a:ext>
            </a:extLst>
          </p:cNvPr>
          <p:cNvPicPr>
            <a:picLocks noChangeAspect="1"/>
          </p:cNvPicPr>
          <p:nvPr/>
        </p:nvPicPr>
        <p:blipFill>
          <a:blip r:embed="rId2"/>
          <a:stretch>
            <a:fillRect/>
          </a:stretch>
        </p:blipFill>
        <p:spPr>
          <a:xfrm>
            <a:off x="4759634" y="0"/>
            <a:ext cx="4323030" cy="5143500"/>
          </a:xfrm>
          <a:prstGeom prst="rect">
            <a:avLst/>
          </a:prstGeom>
        </p:spPr>
      </p:pic>
      <p:sp>
        <p:nvSpPr>
          <p:cNvPr id="4" name="TextBox 3">
            <a:extLst>
              <a:ext uri="{FF2B5EF4-FFF2-40B4-BE49-F238E27FC236}">
                <a16:creationId xmlns:a16="http://schemas.microsoft.com/office/drawing/2014/main" id="{E9F0010A-F76D-98B7-0AF6-8F75CAE2EB10}"/>
              </a:ext>
            </a:extLst>
          </p:cNvPr>
          <p:cNvSpPr txBox="1"/>
          <p:nvPr/>
        </p:nvSpPr>
        <p:spPr>
          <a:xfrm>
            <a:off x="133956" y="92443"/>
            <a:ext cx="4438044" cy="369332"/>
          </a:xfrm>
          <a:prstGeom prst="rect">
            <a:avLst/>
          </a:prstGeom>
          <a:noFill/>
        </p:spPr>
        <p:txBody>
          <a:bodyPr wrap="square" rtlCol="0">
            <a:spAutoFit/>
          </a:bodyPr>
          <a:lstStyle/>
          <a:p>
            <a:r>
              <a:rPr lang="en-US" dirty="0"/>
              <a:t>“</a:t>
            </a:r>
            <a:r>
              <a:rPr lang="en-US" dirty="0">
                <a:solidFill>
                  <a:srgbClr val="FFC000"/>
                </a:solidFill>
              </a:rPr>
              <a:t>Bob” – OpenClaw Agent Computer</a:t>
            </a:r>
          </a:p>
        </p:txBody>
      </p:sp>
      <p:sp>
        <p:nvSpPr>
          <p:cNvPr id="5" name="TextBox 4">
            <a:extLst>
              <a:ext uri="{FF2B5EF4-FFF2-40B4-BE49-F238E27FC236}">
                <a16:creationId xmlns:a16="http://schemas.microsoft.com/office/drawing/2014/main" id="{E1C29E7B-4EC2-3936-BEC2-3D67E8B11A6B}"/>
              </a:ext>
            </a:extLst>
          </p:cNvPr>
          <p:cNvSpPr txBox="1"/>
          <p:nvPr/>
        </p:nvSpPr>
        <p:spPr>
          <a:xfrm>
            <a:off x="355277" y="803740"/>
            <a:ext cx="3185839" cy="424731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Raspberry Pi 5</a:t>
            </a:r>
          </a:p>
          <a:p>
            <a:pPr marL="285750" indent="-285750">
              <a:buFont typeface="Arial" panose="020B0604020202020204" pitchFamily="34" charset="0"/>
              <a:buChar char="•"/>
            </a:pPr>
            <a:r>
              <a:rPr lang="en-US" dirty="0" err="1">
                <a:solidFill>
                  <a:srgbClr val="FFC000"/>
                </a:solidFill>
              </a:rPr>
              <a:t>Pironman</a:t>
            </a:r>
            <a:r>
              <a:rPr lang="en-US" dirty="0">
                <a:solidFill>
                  <a:srgbClr val="FFC000"/>
                </a:solidFill>
              </a:rPr>
              <a:t> case</a:t>
            </a:r>
          </a:p>
          <a:p>
            <a:pPr marL="285750" indent="-285750">
              <a:buFont typeface="Arial" panose="020B0604020202020204" pitchFamily="34" charset="0"/>
              <a:buChar char="•"/>
            </a:pPr>
            <a:r>
              <a:rPr lang="en-US" dirty="0">
                <a:solidFill>
                  <a:srgbClr val="FFC000"/>
                </a:solidFill>
              </a:rPr>
              <a:t>M.2 Drive</a:t>
            </a:r>
          </a:p>
          <a:p>
            <a:pPr marL="285750" indent="-285750">
              <a:buFont typeface="Arial" panose="020B0604020202020204" pitchFamily="34" charset="0"/>
              <a:buChar char="•"/>
            </a:pPr>
            <a:r>
              <a:rPr lang="en-US" dirty="0">
                <a:solidFill>
                  <a:srgbClr val="FFC000"/>
                </a:solidFill>
              </a:rPr>
              <a:t>2 tb backup drive </a:t>
            </a:r>
          </a:p>
          <a:p>
            <a:pPr marL="285750" indent="-285750">
              <a:buFont typeface="Arial" panose="020B0604020202020204" pitchFamily="34" charset="0"/>
              <a:buChar char="•"/>
            </a:pPr>
            <a:r>
              <a:rPr lang="en-US" dirty="0">
                <a:solidFill>
                  <a:srgbClr val="FFC000"/>
                </a:solidFill>
              </a:rPr>
              <a:t>Runs qwen3.6:35b-a3b-nvfp4 on the Mac mini</a:t>
            </a:r>
          </a:p>
          <a:p>
            <a:pPr marL="285750" indent="-285750">
              <a:buFont typeface="Arial" panose="020B0604020202020204" pitchFamily="34" charset="0"/>
              <a:buChar char="•"/>
            </a:pPr>
            <a:r>
              <a:rPr lang="en-US" dirty="0">
                <a:solidFill>
                  <a:srgbClr val="FFC000"/>
                </a:solidFill>
              </a:rPr>
              <a:t>Minor tasks from qwen3:8b on the Workstation</a:t>
            </a:r>
          </a:p>
          <a:p>
            <a:pPr marL="285750" indent="-285750">
              <a:buFont typeface="Arial" panose="020B0604020202020204" pitchFamily="34" charset="0"/>
              <a:buChar char="•"/>
            </a:pPr>
            <a:r>
              <a:rPr lang="en-US" dirty="0">
                <a:solidFill>
                  <a:srgbClr val="FFC000"/>
                </a:solidFill>
              </a:rPr>
              <a:t>Does routine tasks that don’t require significant thinking or accuracy</a:t>
            </a:r>
          </a:p>
          <a:p>
            <a:pPr marL="742950" lvl="1" indent="-285750">
              <a:buFont typeface="Arial" panose="020B0604020202020204" pitchFamily="34" charset="0"/>
              <a:buChar char="•"/>
            </a:pPr>
            <a:r>
              <a:rPr lang="en-US" dirty="0">
                <a:solidFill>
                  <a:srgbClr val="FFC000"/>
                </a:solidFill>
              </a:rPr>
              <a:t>Mail checking</a:t>
            </a:r>
          </a:p>
          <a:p>
            <a:pPr marL="742950" lvl="1" indent="-285750">
              <a:buFont typeface="Arial" panose="020B0604020202020204" pitchFamily="34" charset="0"/>
              <a:buChar char="•"/>
            </a:pPr>
            <a:r>
              <a:rPr lang="en-US" dirty="0">
                <a:solidFill>
                  <a:srgbClr val="FFC000"/>
                </a:solidFill>
              </a:rPr>
              <a:t>New YouTube videos</a:t>
            </a:r>
          </a:p>
          <a:p>
            <a:pPr marL="742950" lvl="1" indent="-285750">
              <a:buFont typeface="Arial" panose="020B0604020202020204" pitchFamily="34" charset="0"/>
              <a:buChar char="•"/>
            </a:pPr>
            <a:r>
              <a:rPr lang="en-US" dirty="0">
                <a:solidFill>
                  <a:srgbClr val="FFC000"/>
                </a:solidFill>
              </a:rPr>
              <a:t>Saturday weather</a:t>
            </a:r>
          </a:p>
          <a:p>
            <a:pPr marL="742950" lvl="1" indent="-285750">
              <a:buFont typeface="Arial" panose="020B0604020202020204" pitchFamily="34" charset="0"/>
              <a:buChar char="•"/>
            </a:pPr>
            <a:r>
              <a:rPr lang="en-US" dirty="0">
                <a:solidFill>
                  <a:srgbClr val="FFC000"/>
                </a:solidFill>
              </a:rPr>
              <a:t>STEM satellite passes</a:t>
            </a:r>
          </a:p>
        </p:txBody>
      </p:sp>
    </p:spTree>
    <p:extLst>
      <p:ext uri="{BB962C8B-B14F-4D97-AF65-F5344CB8AC3E}">
        <p14:creationId xmlns:p14="http://schemas.microsoft.com/office/powerpoint/2010/main" val="2170140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414ACF-DD53-8B4D-78EE-C0D8367FA5B5}"/>
              </a:ext>
            </a:extLst>
          </p:cNvPr>
          <p:cNvSpPr txBox="1"/>
          <p:nvPr/>
        </p:nvSpPr>
        <p:spPr>
          <a:xfrm>
            <a:off x="250440" y="244617"/>
            <a:ext cx="3913865" cy="954107"/>
          </a:xfrm>
          <a:prstGeom prst="rect">
            <a:avLst/>
          </a:prstGeom>
          <a:noFill/>
        </p:spPr>
        <p:txBody>
          <a:bodyPr wrap="square" rtlCol="0">
            <a:spAutoFit/>
          </a:bodyPr>
          <a:lstStyle/>
          <a:p>
            <a:r>
              <a:rPr lang="en-US" sz="2800" dirty="0">
                <a:solidFill>
                  <a:srgbClr val="FFC000"/>
                </a:solidFill>
                <a:latin typeface="Franklin Gothic Medium" panose="020B0603020102020204" pitchFamily="34" charset="0"/>
              </a:rPr>
              <a:t>“Arnold” OpenClaw Computer</a:t>
            </a:r>
          </a:p>
        </p:txBody>
      </p:sp>
      <p:sp>
        <p:nvSpPr>
          <p:cNvPr id="5" name="TextBox 4">
            <a:extLst>
              <a:ext uri="{FF2B5EF4-FFF2-40B4-BE49-F238E27FC236}">
                <a16:creationId xmlns:a16="http://schemas.microsoft.com/office/drawing/2014/main" id="{DCDAD875-32B1-9E46-3F86-7D8DE768F4D8}"/>
              </a:ext>
            </a:extLst>
          </p:cNvPr>
          <p:cNvSpPr txBox="1"/>
          <p:nvPr/>
        </p:nvSpPr>
        <p:spPr>
          <a:xfrm>
            <a:off x="350247" y="1417588"/>
            <a:ext cx="3814057"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FFC000"/>
                </a:solidFill>
              </a:rPr>
              <a:t>Dell workstation reclaimed from SQL</a:t>
            </a:r>
          </a:p>
          <a:p>
            <a:pPr marL="285750" indent="-285750">
              <a:buFont typeface="Arial" panose="020B0604020202020204" pitchFamily="34" charset="0"/>
              <a:buChar char="•"/>
            </a:pPr>
            <a:r>
              <a:rPr lang="en-US" sz="2400" dirty="0">
                <a:solidFill>
                  <a:srgbClr val="FFC000"/>
                </a:solidFill>
              </a:rPr>
              <a:t>256 </a:t>
            </a:r>
            <a:r>
              <a:rPr lang="en-US" sz="2400" dirty="0" err="1">
                <a:solidFill>
                  <a:srgbClr val="FFC000"/>
                </a:solidFill>
              </a:rPr>
              <a:t>gb</a:t>
            </a:r>
            <a:r>
              <a:rPr lang="en-US" sz="2400" dirty="0">
                <a:solidFill>
                  <a:srgbClr val="FFC000"/>
                </a:solidFill>
              </a:rPr>
              <a:t> RAM</a:t>
            </a:r>
          </a:p>
          <a:p>
            <a:pPr marL="285750" indent="-285750">
              <a:buFont typeface="Arial" panose="020B0604020202020204" pitchFamily="34" charset="0"/>
              <a:buChar char="•"/>
            </a:pPr>
            <a:r>
              <a:rPr lang="en-US" sz="2400" dirty="0">
                <a:solidFill>
                  <a:srgbClr val="FFC000"/>
                </a:solidFill>
              </a:rPr>
              <a:t>SAS and SATA drives</a:t>
            </a:r>
          </a:p>
          <a:p>
            <a:pPr marL="285750" indent="-285750">
              <a:buFont typeface="Arial" panose="020B0604020202020204" pitchFamily="34" charset="0"/>
              <a:buChar char="•"/>
            </a:pPr>
            <a:r>
              <a:rPr lang="en-US" sz="2400" dirty="0">
                <a:solidFill>
                  <a:srgbClr val="FFC000"/>
                </a:solidFill>
              </a:rPr>
              <a:t>Runs Claude Sonnet</a:t>
            </a:r>
          </a:p>
          <a:p>
            <a:pPr marL="285750" indent="-285750">
              <a:buFont typeface="Arial" panose="020B0604020202020204" pitchFamily="34" charset="0"/>
              <a:buChar char="•"/>
            </a:pPr>
            <a:r>
              <a:rPr lang="en-US" sz="2400" dirty="0">
                <a:solidFill>
                  <a:srgbClr val="FFC000"/>
                </a:solidFill>
              </a:rPr>
              <a:t>Runs GCARC Skunkworks updates that require accuracy</a:t>
            </a:r>
          </a:p>
        </p:txBody>
      </p:sp>
      <p:pic>
        <p:nvPicPr>
          <p:cNvPr id="7" name="Picture 6">
            <a:extLst>
              <a:ext uri="{FF2B5EF4-FFF2-40B4-BE49-F238E27FC236}">
                <a16:creationId xmlns:a16="http://schemas.microsoft.com/office/drawing/2014/main" id="{A06B277A-6B73-A439-94C5-C333486FD65E}"/>
              </a:ext>
            </a:extLst>
          </p:cNvPr>
          <p:cNvPicPr>
            <a:picLocks noChangeAspect="1"/>
          </p:cNvPicPr>
          <p:nvPr/>
        </p:nvPicPr>
        <p:blipFill>
          <a:blip r:embed="rId2"/>
          <a:stretch>
            <a:fillRect/>
          </a:stretch>
        </p:blipFill>
        <p:spPr>
          <a:xfrm>
            <a:off x="4453976" y="328920"/>
            <a:ext cx="3298922" cy="4248835"/>
          </a:xfrm>
          <a:prstGeom prst="rect">
            <a:avLst/>
          </a:prstGeom>
        </p:spPr>
      </p:pic>
    </p:spTree>
    <p:extLst>
      <p:ext uri="{BB962C8B-B14F-4D97-AF65-F5344CB8AC3E}">
        <p14:creationId xmlns:p14="http://schemas.microsoft.com/office/powerpoint/2010/main" val="4243848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16">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The Mistake That Cost Me an HF Radio</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Know which model your automation is using</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737360"/>
          </a:xfrm>
          <a:prstGeom prst="rect">
            <a:avLst/>
          </a:prstGeom>
          <a:solidFill>
            <a:srgbClr val="000844"/>
          </a:solidFill>
          <a:ln/>
        </p:spPr>
        <p:txBody>
          <a:bodyPr/>
          <a:lstStyle/>
          <a:p>
            <a:endParaRPr lang="en-US"/>
          </a:p>
        </p:txBody>
      </p:sp>
      <p:sp>
        <p:nvSpPr>
          <p:cNvPr id="10" name="Shape 8"/>
          <p:cNvSpPr/>
          <p:nvPr/>
        </p:nvSpPr>
        <p:spPr>
          <a:xfrm>
            <a:off x="182880" y="1143000"/>
            <a:ext cx="64008" cy="1737360"/>
          </a:xfrm>
          <a:prstGeom prst="rect">
            <a:avLst/>
          </a:prstGeom>
          <a:solidFill>
            <a:srgbClr val="ED7D31"/>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What I did wrong</a:t>
            </a:r>
            <a:endParaRPr lang="en-US" sz="1300" dirty="0"/>
          </a:p>
        </p:txBody>
      </p:sp>
      <p:sp>
        <p:nvSpPr>
          <p:cNvPr id="12" name="Text 10"/>
          <p:cNvSpPr/>
          <p:nvPr/>
        </p:nvSpPr>
        <p:spPr>
          <a:xfrm>
            <a:off x="320040" y="1490472"/>
            <a:ext cx="4023360" cy="131673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Configured my agent to send every</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task to Claude's paid API.</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Every task. Including routine ones a</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free local model handles fine.</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Each call cost pennies. It added up.</a:t>
            </a:r>
            <a:endParaRPr lang="en-US" sz="1150" dirty="0"/>
          </a:p>
        </p:txBody>
      </p:sp>
      <p:sp>
        <p:nvSpPr>
          <p:cNvPr id="13" name="Shape 11"/>
          <p:cNvSpPr/>
          <p:nvPr/>
        </p:nvSpPr>
        <p:spPr>
          <a:xfrm>
            <a:off x="4663440" y="1143000"/>
            <a:ext cx="4297680" cy="1737360"/>
          </a:xfrm>
          <a:prstGeom prst="rect">
            <a:avLst/>
          </a:prstGeom>
          <a:solidFill>
            <a:srgbClr val="000844"/>
          </a:solidFill>
          <a:ln/>
        </p:spPr>
        <p:txBody>
          <a:bodyPr/>
          <a:lstStyle/>
          <a:p>
            <a:endParaRPr lang="en-US"/>
          </a:p>
        </p:txBody>
      </p:sp>
      <p:sp>
        <p:nvSpPr>
          <p:cNvPr id="14" name="Shape 12"/>
          <p:cNvSpPr/>
          <p:nvPr/>
        </p:nvSpPr>
        <p:spPr>
          <a:xfrm>
            <a:off x="4663440" y="1143000"/>
            <a:ext cx="64008" cy="173736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How I found out</a:t>
            </a:r>
            <a:endParaRPr lang="en-US" sz="1300" dirty="0"/>
          </a:p>
        </p:txBody>
      </p:sp>
      <p:sp>
        <p:nvSpPr>
          <p:cNvPr id="16" name="Text 14"/>
          <p:cNvSpPr/>
          <p:nvPr/>
        </p:nvSpPr>
        <p:spPr>
          <a:xfrm>
            <a:off x="4800600" y="1490472"/>
            <a:ext cx="4023360" cy="131673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 asked Claude to analyze the agent's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own log files and produce a cost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breakdown by job type.</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The report was clear and damning.</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AI diagnosed its own overspending.</a:t>
            </a:r>
            <a:endParaRPr lang="en-US" sz="1150" dirty="0"/>
          </a:p>
        </p:txBody>
      </p:sp>
      <p:sp>
        <p:nvSpPr>
          <p:cNvPr id="17" name="Shape 15"/>
          <p:cNvSpPr/>
          <p:nvPr/>
        </p:nvSpPr>
        <p:spPr>
          <a:xfrm>
            <a:off x="182880" y="3017520"/>
            <a:ext cx="8778240" cy="1600200"/>
          </a:xfrm>
          <a:prstGeom prst="rect">
            <a:avLst/>
          </a:prstGeom>
          <a:solidFill>
            <a:srgbClr val="000844"/>
          </a:solidFill>
          <a:ln/>
        </p:spPr>
        <p:txBody>
          <a:bodyPr/>
          <a:lstStyle/>
          <a:p>
            <a:endParaRPr lang="en-US"/>
          </a:p>
        </p:txBody>
      </p:sp>
      <p:sp>
        <p:nvSpPr>
          <p:cNvPr id="18" name="Shape 16"/>
          <p:cNvSpPr/>
          <p:nvPr/>
        </p:nvSpPr>
        <p:spPr>
          <a:xfrm>
            <a:off x="182880" y="3017520"/>
            <a:ext cx="64008" cy="1600200"/>
          </a:xfrm>
          <a:prstGeom prst="rect">
            <a:avLst/>
          </a:prstGeom>
          <a:solidFill>
            <a:srgbClr val="FFCC00"/>
          </a:solidFill>
          <a:ln/>
        </p:spPr>
        <p:txBody>
          <a:bodyPr/>
          <a:lstStyle/>
          <a:p>
            <a:endParaRPr lang="en-US"/>
          </a:p>
        </p:txBody>
      </p:sp>
      <p:sp>
        <p:nvSpPr>
          <p:cNvPr id="19" name="Text 17"/>
          <p:cNvSpPr/>
          <p:nvPr/>
        </p:nvSpPr>
        <p:spPr>
          <a:xfrm>
            <a:off x="384048" y="3090672"/>
            <a:ext cx="8412480" cy="274320"/>
          </a:xfrm>
          <a:prstGeom prst="rect">
            <a:avLst/>
          </a:prstGeom>
          <a:noFill/>
          <a:ln/>
        </p:spPr>
        <p:txBody>
          <a:bodyPr wrap="square" lIns="0" tIns="0" rIns="0" bIns="0" rtlCol="0" anchor="ctr"/>
          <a:lstStyle/>
          <a:p>
            <a:pPr marL="0" indent="0">
              <a:buNone/>
            </a:pPr>
            <a:r>
              <a:rPr lang="en-US" sz="1400" b="1" dirty="0">
                <a:solidFill>
                  <a:srgbClr val="FFCC00"/>
                </a:solidFill>
                <a:latin typeface="Franklin Gothic Medium" pitchFamily="34" charset="0"/>
                <a:ea typeface="Franklin Gothic Medium" pitchFamily="34" charset="-122"/>
                <a:cs typeface="Franklin Gothic Medium" pitchFamily="34" charset="-120"/>
              </a:rPr>
              <a:t>The Fix — and the Rule</a:t>
            </a:r>
            <a:endParaRPr lang="en-US" sz="1400" dirty="0"/>
          </a:p>
        </p:txBody>
      </p:sp>
      <p:sp>
        <p:nvSpPr>
          <p:cNvPr id="20" name="Text 18"/>
          <p:cNvSpPr/>
          <p:nvPr/>
        </p:nvSpPr>
        <p:spPr>
          <a:xfrm>
            <a:off x="384048" y="3419856"/>
            <a:ext cx="8412480" cy="1097280"/>
          </a:xfrm>
          <a:prstGeom prst="rect">
            <a:avLst/>
          </a:prstGeom>
          <a:noFill/>
          <a:ln/>
        </p:spPr>
        <p:txBody>
          <a:bodyPr wrap="square" lIns="0" tIns="0" rIns="0" bIns="0" rtlCol="0" anchor="ctr"/>
          <a:lstStyle/>
          <a:p>
            <a:pPr marL="0" indent="0">
              <a:lnSpc>
                <a:spcPct val="13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Route routine scheduled work to a free local model. Reserve the paid API for tasks that genuinely need the capability. Cost dropped immediately.</a:t>
            </a:r>
            <a:endParaRPr lang="en-US" sz="1200" dirty="0"/>
          </a:p>
          <a:p>
            <a:pPr marL="0" indent="0">
              <a:lnSpc>
                <a:spcPct val="135000"/>
              </a:lnSpc>
              <a:buNone/>
            </a:pPr>
            <a:r>
              <a:rPr lang="en-US" sz="1200" b="1" dirty="0">
                <a:solidFill>
                  <a:srgbClr val="FFCC00"/>
                </a:solidFill>
                <a:latin typeface="Franklin Gothic Medium" pitchFamily="34" charset="0"/>
                <a:ea typeface="Franklin Gothic Medium" pitchFamily="34" charset="-122"/>
                <a:cs typeface="Franklin Gothic Medium" pitchFamily="34" charset="-120"/>
              </a:rPr>
              <a:t>Always know which model each task uses. Use the cheapest one that produces acceptable output. And monitor your usage — if you can't see it, build a dashboard. Claude will write you one.</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17">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1737360"/>
            <a:ext cx="9144000" cy="1737360"/>
          </a:xfrm>
          <a:prstGeom prst="rect">
            <a:avLst/>
          </a:prstGeom>
          <a:solidFill>
            <a:srgbClr val="000844"/>
          </a:solidFill>
          <a:ln/>
        </p:spPr>
        <p:txBody>
          <a:bodyPr/>
          <a:lstStyle/>
          <a:p>
            <a:endParaRPr lang="en-US"/>
          </a:p>
        </p:txBody>
      </p:sp>
      <p:sp>
        <p:nvSpPr>
          <p:cNvPr id="3" name="Shape 1"/>
          <p:cNvSpPr/>
          <p:nvPr/>
        </p:nvSpPr>
        <p:spPr>
          <a:xfrm>
            <a:off x="0" y="1737360"/>
            <a:ext cx="146304" cy="1737360"/>
          </a:xfrm>
          <a:prstGeom prst="rect">
            <a:avLst/>
          </a:prstGeom>
          <a:solidFill>
            <a:srgbClr val="FFCC00"/>
          </a:solidFill>
          <a:ln/>
        </p:spPr>
        <p:txBody>
          <a:bodyPr/>
          <a:lstStyle/>
          <a:p>
            <a:endParaRPr lang="en-US"/>
          </a:p>
        </p:txBody>
      </p:sp>
      <p:sp>
        <p:nvSpPr>
          <p:cNvPr id="4" name="Text 2"/>
          <p:cNvSpPr/>
          <p:nvPr/>
        </p:nvSpPr>
        <p:spPr>
          <a:xfrm>
            <a:off x="457200" y="1874520"/>
            <a:ext cx="1280160" cy="822960"/>
          </a:xfrm>
          <a:prstGeom prst="rect">
            <a:avLst/>
          </a:prstGeom>
          <a:noFill/>
          <a:ln/>
        </p:spPr>
        <p:txBody>
          <a:bodyPr wrap="square" lIns="0" tIns="0" rIns="0" bIns="0" rtlCol="0" anchor="ctr"/>
          <a:lstStyle/>
          <a:p>
            <a:pPr marL="0" indent="0">
              <a:buNone/>
            </a:pPr>
            <a:r>
              <a:rPr lang="en-US" sz="5200" b="1" dirty="0">
                <a:solidFill>
                  <a:srgbClr val="FFCC00"/>
                </a:solidFill>
                <a:latin typeface="Franklin Gothic Medium" pitchFamily="34" charset="0"/>
                <a:ea typeface="Franklin Gothic Medium" pitchFamily="34" charset="-122"/>
                <a:cs typeface="Franklin Gothic Medium" pitchFamily="34" charset="-120"/>
              </a:rPr>
              <a:t>3</a:t>
            </a:r>
            <a:endParaRPr lang="en-US" sz="5200" dirty="0"/>
          </a:p>
        </p:txBody>
      </p:sp>
      <p:sp>
        <p:nvSpPr>
          <p:cNvPr id="5" name="Text 3"/>
          <p:cNvSpPr/>
          <p:nvPr/>
        </p:nvSpPr>
        <p:spPr>
          <a:xfrm>
            <a:off x="1828800" y="1874520"/>
            <a:ext cx="6949440" cy="822960"/>
          </a:xfrm>
          <a:prstGeom prst="rect">
            <a:avLst/>
          </a:prstGeom>
          <a:noFill/>
          <a:ln/>
        </p:spPr>
        <p:txBody>
          <a:bodyPr wrap="square" lIns="0" tIns="0" rIns="0" bIns="0" rtlCol="0" anchor="ctr"/>
          <a:lstStyle/>
          <a:p>
            <a:pPr marL="0" indent="0">
              <a:buNone/>
            </a:pPr>
            <a:r>
              <a:rPr lang="en-US" sz="3000" b="1" dirty="0">
                <a:solidFill>
                  <a:srgbClr val="FFFFFF"/>
                </a:solidFill>
                <a:latin typeface="Franklin Gothic Medium" pitchFamily="34" charset="0"/>
                <a:ea typeface="Franklin Gothic Medium" pitchFamily="34" charset="-122"/>
                <a:cs typeface="Franklin Gothic Medium" pitchFamily="34" charset="-120"/>
              </a:rPr>
              <a:t>The Projects</a:t>
            </a:r>
            <a:endParaRPr lang="en-US" sz="3000" dirty="0"/>
          </a:p>
        </p:txBody>
      </p:sp>
      <p:sp>
        <p:nvSpPr>
          <p:cNvPr id="6" name="Text 4"/>
          <p:cNvSpPr/>
          <p:nvPr/>
        </p:nvSpPr>
        <p:spPr>
          <a:xfrm>
            <a:off x="1828800" y="2697480"/>
            <a:ext cx="6949440" cy="548640"/>
          </a:xfrm>
          <a:prstGeom prst="rect">
            <a:avLst/>
          </a:prstGeom>
          <a:noFill/>
          <a:ln/>
        </p:spPr>
        <p:txBody>
          <a:bodyPr wrap="square" lIns="0" tIns="0" rIns="0" bIns="0" rtlCol="0" anchor="t"/>
          <a:lstStyle/>
          <a:p>
            <a:pPr marL="0" indent="0">
              <a:buNone/>
            </a:pPr>
            <a:r>
              <a:rPr lang="en-US" sz="1300" dirty="0">
                <a:solidFill>
                  <a:srgbClr val="AACCFF"/>
                </a:solidFill>
                <a:latin typeface="Franklin Gothic Medium" pitchFamily="34" charset="0"/>
                <a:ea typeface="Franklin Gothic Medium" pitchFamily="34" charset="-122"/>
                <a:cs typeface="Franklin Gothic Medium" pitchFamily="34" charset="-120"/>
              </a:rPr>
              <a:t>What we actually built at W2MMD</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Don't Know How To Start? Ask AI</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single most useful prompt pattern — and three rules</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600200"/>
          </a:xfrm>
          <a:prstGeom prst="rect">
            <a:avLst/>
          </a:prstGeom>
          <a:solidFill>
            <a:srgbClr val="000844"/>
          </a:solidFill>
          <a:ln/>
        </p:spPr>
        <p:txBody>
          <a:bodyPr/>
          <a:lstStyle/>
          <a:p>
            <a:endParaRPr lang="en-US"/>
          </a:p>
        </p:txBody>
      </p:sp>
      <p:sp>
        <p:nvSpPr>
          <p:cNvPr id="10" name="Shape 8"/>
          <p:cNvSpPr/>
          <p:nvPr/>
        </p:nvSpPr>
        <p:spPr>
          <a:xfrm>
            <a:off x="182880" y="1143000"/>
            <a:ext cx="64008" cy="1600200"/>
          </a:xfrm>
          <a:prstGeom prst="rect">
            <a:avLst/>
          </a:prstGeom>
          <a:solidFill>
            <a:srgbClr val="ED7D31"/>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The setup</a:t>
            </a:r>
            <a:endParaRPr lang="en-US" sz="1300" dirty="0"/>
          </a:p>
        </p:txBody>
      </p:sp>
      <p:sp>
        <p:nvSpPr>
          <p:cNvPr id="12" name="Text 10"/>
          <p:cNvSpPr/>
          <p:nvPr/>
        </p:nvSpPr>
        <p:spPr>
          <a:xfrm>
            <a:off x="320040" y="1490472"/>
            <a:ext cx="4023360" cy="117957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I put a small Estes rocket on the table</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in front of a STEM student and asked:</a:t>
            </a:r>
            <a:endParaRPr lang="en-US" sz="1200" dirty="0"/>
          </a:p>
          <a:p>
            <a:pPr marL="0" indent="0">
              <a:lnSpc>
                <a:spcPct val="115000"/>
              </a:lnSpc>
              <a:buNone/>
            </a:pP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"How high will it fly?"</a:t>
            </a:r>
            <a:endParaRPr lang="en-US" sz="1200" dirty="0"/>
          </a:p>
          <a:p>
            <a:pPr marL="0" indent="0">
              <a:lnSpc>
                <a:spcPct val="115000"/>
              </a:lnSpc>
              <a:buNone/>
            </a:pP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He froze. No idea where to begin.</a:t>
            </a:r>
            <a:endParaRPr lang="en-US" sz="1200" dirty="0"/>
          </a:p>
        </p:txBody>
      </p:sp>
      <p:sp>
        <p:nvSpPr>
          <p:cNvPr id="13" name="Shape 11"/>
          <p:cNvSpPr/>
          <p:nvPr/>
        </p:nvSpPr>
        <p:spPr>
          <a:xfrm>
            <a:off x="4663440" y="1143000"/>
            <a:ext cx="4297680" cy="1600200"/>
          </a:xfrm>
          <a:prstGeom prst="rect">
            <a:avLst/>
          </a:prstGeom>
          <a:solidFill>
            <a:srgbClr val="000844"/>
          </a:solidFill>
          <a:ln/>
        </p:spPr>
        <p:txBody>
          <a:bodyPr/>
          <a:lstStyle/>
          <a:p>
            <a:endParaRPr lang="en-US"/>
          </a:p>
        </p:txBody>
      </p:sp>
      <p:sp>
        <p:nvSpPr>
          <p:cNvPr id="14" name="Shape 12"/>
          <p:cNvSpPr/>
          <p:nvPr/>
        </p:nvSpPr>
        <p:spPr>
          <a:xfrm>
            <a:off x="4663440" y="1143000"/>
            <a:ext cx="64008" cy="160020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What I told him to type</a:t>
            </a:r>
            <a:endParaRPr lang="en-US" sz="1300" dirty="0"/>
          </a:p>
        </p:txBody>
      </p:sp>
      <p:sp>
        <p:nvSpPr>
          <p:cNvPr id="16" name="Text 14"/>
          <p:cNvSpPr/>
          <p:nvPr/>
        </p:nvSpPr>
        <p:spPr>
          <a:xfrm>
            <a:off x="4800600" y="1490472"/>
            <a:ext cx="4023360" cy="117957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"Jon put a rocket in front of me and</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asked me how high it would fly.</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How do I figure that out?"</a:t>
            </a:r>
            <a:endParaRPr lang="en-US" sz="1200" dirty="0"/>
          </a:p>
          <a:p>
            <a:pPr marL="0" indent="0">
              <a:lnSpc>
                <a:spcPct val="115000"/>
              </a:lnSpc>
              <a:buNone/>
            </a:pP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Claude walked him through every step.</a:t>
            </a:r>
            <a:endParaRPr lang="en-US" sz="1200" dirty="0"/>
          </a:p>
        </p:txBody>
      </p:sp>
      <p:sp>
        <p:nvSpPr>
          <p:cNvPr id="17" name="Shape 15"/>
          <p:cNvSpPr/>
          <p:nvPr/>
        </p:nvSpPr>
        <p:spPr>
          <a:xfrm>
            <a:off x="182880" y="2926080"/>
            <a:ext cx="8778240" cy="1691640"/>
          </a:xfrm>
          <a:prstGeom prst="rect">
            <a:avLst/>
          </a:prstGeom>
          <a:solidFill>
            <a:srgbClr val="000844"/>
          </a:solidFill>
          <a:ln/>
        </p:spPr>
        <p:txBody>
          <a:bodyPr/>
          <a:lstStyle/>
          <a:p>
            <a:endParaRPr lang="en-US"/>
          </a:p>
        </p:txBody>
      </p:sp>
      <p:sp>
        <p:nvSpPr>
          <p:cNvPr id="18" name="Shape 16"/>
          <p:cNvSpPr/>
          <p:nvPr/>
        </p:nvSpPr>
        <p:spPr>
          <a:xfrm>
            <a:off x="182880" y="2926080"/>
            <a:ext cx="64008" cy="1691640"/>
          </a:xfrm>
          <a:prstGeom prst="rect">
            <a:avLst/>
          </a:prstGeom>
          <a:solidFill>
            <a:srgbClr val="FFCC00"/>
          </a:solidFill>
          <a:ln/>
        </p:spPr>
        <p:txBody>
          <a:bodyPr/>
          <a:lstStyle/>
          <a:p>
            <a:endParaRPr lang="en-US"/>
          </a:p>
        </p:txBody>
      </p:sp>
      <p:sp>
        <p:nvSpPr>
          <p:cNvPr id="19" name="Text 17"/>
          <p:cNvSpPr/>
          <p:nvPr/>
        </p:nvSpPr>
        <p:spPr>
          <a:xfrm>
            <a:off x="365760" y="2999232"/>
            <a:ext cx="8412480" cy="292608"/>
          </a:xfrm>
          <a:prstGeom prst="rect">
            <a:avLst/>
          </a:prstGeom>
          <a:noFill/>
          <a:ln/>
        </p:spPr>
        <p:txBody>
          <a:bodyPr wrap="square" lIns="0" tIns="0" rIns="0" bIns="0" rtlCol="0" anchor="ctr"/>
          <a:lstStyle/>
          <a:p>
            <a:pPr marL="0" indent="0">
              <a:buNone/>
            </a:pPr>
            <a:r>
              <a:rPr lang="en-US" sz="1400" b="1" dirty="0">
                <a:solidFill>
                  <a:srgbClr val="FFCC00"/>
                </a:solidFill>
                <a:latin typeface="Franklin Gothic Medium" pitchFamily="34" charset="0"/>
                <a:ea typeface="Franklin Gothic Medium" pitchFamily="34" charset="-122"/>
                <a:cs typeface="Franklin Gothic Medium" pitchFamily="34" charset="-120"/>
              </a:rPr>
              <a:t>Three Rules That Would Have Saved Me Weeks</a:t>
            </a:r>
            <a:endParaRPr lang="en-US" sz="1400" dirty="0"/>
          </a:p>
        </p:txBody>
      </p:sp>
      <p:sp>
        <p:nvSpPr>
          <p:cNvPr id="20" name="Text 18"/>
          <p:cNvSpPr/>
          <p:nvPr/>
        </p:nvSpPr>
        <p:spPr>
          <a:xfrm>
            <a:off x="365760" y="3364992"/>
            <a:ext cx="8412480" cy="1143000"/>
          </a:xfrm>
          <a:prstGeom prst="rect">
            <a:avLst/>
          </a:prstGeom>
          <a:noFill/>
          <a:ln/>
        </p:spPr>
        <p:txBody>
          <a:bodyPr wrap="square" lIns="0" tIns="0" rIns="0" bIns="0" rtlCol="0" anchor="ctr"/>
          <a:lstStyle/>
          <a:p>
            <a:pPr marL="0" indent="0">
              <a:lnSpc>
                <a:spcPct val="150000"/>
              </a:lnSpc>
              <a:buNone/>
            </a:pPr>
            <a:r>
              <a:rPr lang="en-US" sz="1200" b="1" dirty="0">
                <a:solidFill>
                  <a:srgbClr val="FFCC00"/>
                </a:solidFill>
                <a:latin typeface="Franklin Gothic Medium" pitchFamily="34" charset="0"/>
                <a:ea typeface="Franklin Gothic Medium" pitchFamily="34" charset="-122"/>
                <a:cs typeface="Franklin Gothic Medium" pitchFamily="34" charset="-120"/>
              </a:rPr>
              <a:t>1.  Talk to it like a person. </a:t>
            </a:r>
            <a:r>
              <a:rPr lang="en-US" sz="1200" dirty="0">
                <a:solidFill>
                  <a:srgbClr val="FFFFFF"/>
                </a:solidFill>
                <a:latin typeface="Franklin Gothic Medium" pitchFamily="34" charset="0"/>
                <a:ea typeface="Franklin Gothic Medium" pitchFamily="34" charset="-122"/>
                <a:cs typeface="Franklin Gothic Medium" pitchFamily="34" charset="-120"/>
              </a:rPr>
              <a:t>Forget it is AI. Give it context the way you would a knowledgeable colleague.</a:t>
            </a:r>
            <a:endParaRPr lang="en-US" sz="1200" dirty="0"/>
          </a:p>
          <a:p>
            <a:pPr marL="0" indent="0">
              <a:lnSpc>
                <a:spcPct val="150000"/>
              </a:lnSpc>
              <a:buNone/>
            </a:pPr>
            <a:r>
              <a:rPr lang="en-US" sz="1200" b="1" dirty="0">
                <a:solidFill>
                  <a:srgbClr val="FFCC00"/>
                </a:solidFill>
                <a:latin typeface="Franklin Gothic Medium" pitchFamily="34" charset="0"/>
                <a:ea typeface="Franklin Gothic Medium" pitchFamily="34" charset="-122"/>
                <a:cs typeface="Franklin Gothic Medium" pitchFamily="34" charset="-120"/>
              </a:rPr>
              <a:t>2.  Don't know how to start?  </a:t>
            </a:r>
            <a:r>
              <a:rPr lang="en-US" sz="1200" dirty="0">
                <a:solidFill>
                  <a:srgbClr val="FFFFFF"/>
                </a:solidFill>
                <a:latin typeface="Franklin Gothic Medium" pitchFamily="34" charset="0"/>
                <a:ea typeface="Franklin Gothic Medium" pitchFamily="34" charset="-122"/>
                <a:cs typeface="Franklin Gothic Medium" pitchFamily="34" charset="-120"/>
              </a:rPr>
              <a:t>Ask AI how to start. Ask for a format, an outline, a first draft to react to.</a:t>
            </a:r>
            <a:endParaRPr lang="en-US" sz="1200" dirty="0"/>
          </a:p>
          <a:p>
            <a:pPr marL="0" indent="0">
              <a:lnSpc>
                <a:spcPct val="150000"/>
              </a:lnSpc>
              <a:buNone/>
            </a:pPr>
            <a:r>
              <a:rPr lang="en-US" sz="1200" b="1" dirty="0">
                <a:solidFill>
                  <a:srgbClr val="FFCC00"/>
                </a:solidFill>
                <a:latin typeface="Franklin Gothic Medium" pitchFamily="34" charset="0"/>
                <a:ea typeface="Franklin Gothic Medium" pitchFamily="34" charset="-122"/>
                <a:cs typeface="Franklin Gothic Medium" pitchFamily="34" charset="-120"/>
              </a:rPr>
              <a:t>3.  Don't know if it can do something?  </a:t>
            </a:r>
            <a:r>
              <a:rPr lang="en-US" sz="1200" dirty="0">
                <a:solidFill>
                  <a:srgbClr val="FFFFFF"/>
                </a:solidFill>
                <a:latin typeface="Franklin Gothic Medium" pitchFamily="34" charset="0"/>
                <a:ea typeface="Franklin Gothic Medium" pitchFamily="34" charset="-122"/>
                <a:cs typeface="Franklin Gothic Medium" pitchFamily="34" charset="-120"/>
              </a:rPr>
              <a:t>Ask AI. Don't research it. Don't guess. Just ask.</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8">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Writing for the Club</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most ordinary use — and the most common</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737360"/>
          </a:xfrm>
          <a:prstGeom prst="rect">
            <a:avLst/>
          </a:prstGeom>
          <a:solidFill>
            <a:srgbClr val="000844"/>
          </a:solidFill>
          <a:ln/>
        </p:spPr>
        <p:txBody>
          <a:bodyPr/>
          <a:lstStyle/>
          <a:p>
            <a:endParaRPr lang="en-US"/>
          </a:p>
        </p:txBody>
      </p:sp>
      <p:sp>
        <p:nvSpPr>
          <p:cNvPr id="10" name="Shape 8"/>
          <p:cNvSpPr/>
          <p:nvPr/>
        </p:nvSpPr>
        <p:spPr>
          <a:xfrm>
            <a:off x="182880" y="1143000"/>
            <a:ext cx="64008" cy="1737360"/>
          </a:xfrm>
          <a:prstGeom prst="rect">
            <a:avLst/>
          </a:prstGeom>
          <a:solidFill>
            <a:srgbClr val="FFCC00"/>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CrossTalk articles</a:t>
            </a:r>
            <a:endParaRPr lang="en-US" sz="1300" dirty="0"/>
          </a:p>
        </p:txBody>
      </p:sp>
      <p:sp>
        <p:nvSpPr>
          <p:cNvPr id="12" name="Text 10"/>
          <p:cNvSpPr/>
          <p:nvPr/>
        </p:nvSpPr>
        <p:spPr>
          <a:xfrm>
            <a:off x="320040" y="1490472"/>
            <a:ext cx="2560320" cy="13167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EFHW antenna piece went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through three rounds of</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tightening in four minutes: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remove internal references,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fix terminology, sharpen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theme.</a:t>
            </a:r>
            <a:endParaRPr lang="en-US" sz="1100" dirty="0"/>
          </a:p>
        </p:txBody>
      </p:sp>
      <p:sp>
        <p:nvSpPr>
          <p:cNvPr id="13" name="Shape 11"/>
          <p:cNvSpPr/>
          <p:nvPr/>
        </p:nvSpPr>
        <p:spPr>
          <a:xfrm>
            <a:off x="3154680" y="1143000"/>
            <a:ext cx="2834640" cy="1737360"/>
          </a:xfrm>
          <a:prstGeom prst="rect">
            <a:avLst/>
          </a:prstGeom>
          <a:solidFill>
            <a:srgbClr val="000844"/>
          </a:solidFill>
          <a:ln/>
        </p:spPr>
        <p:txBody>
          <a:bodyPr/>
          <a:lstStyle/>
          <a:p>
            <a:endParaRPr lang="en-US"/>
          </a:p>
        </p:txBody>
      </p:sp>
      <p:sp>
        <p:nvSpPr>
          <p:cNvPr id="14" name="Shape 12"/>
          <p:cNvSpPr/>
          <p:nvPr/>
        </p:nvSpPr>
        <p:spPr>
          <a:xfrm>
            <a:off x="3154680" y="1143000"/>
            <a:ext cx="64008" cy="173736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EmComm plans</a:t>
            </a:r>
            <a:endParaRPr lang="en-US" sz="1300" dirty="0"/>
          </a:p>
        </p:txBody>
      </p:sp>
      <p:sp>
        <p:nvSpPr>
          <p:cNvPr id="16" name="Text 14"/>
          <p:cNvSpPr/>
          <p:nvPr/>
        </p:nvSpPr>
        <p:spPr>
          <a:xfrm>
            <a:off x="3291840" y="1490472"/>
            <a:ext cx="2560320" cy="13167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Multi-document capability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plans developed over long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sessions.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Claude served as drafter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and devil's advocate —</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pushing back on assumptions.</a:t>
            </a:r>
            <a:endParaRPr lang="en-US" sz="1100" dirty="0"/>
          </a:p>
        </p:txBody>
      </p:sp>
      <p:sp>
        <p:nvSpPr>
          <p:cNvPr id="17" name="Shape 15"/>
          <p:cNvSpPr/>
          <p:nvPr/>
        </p:nvSpPr>
        <p:spPr>
          <a:xfrm>
            <a:off x="6126480" y="1143000"/>
            <a:ext cx="2834640" cy="1737360"/>
          </a:xfrm>
          <a:prstGeom prst="rect">
            <a:avLst/>
          </a:prstGeom>
          <a:solidFill>
            <a:srgbClr val="000844"/>
          </a:solidFill>
          <a:ln/>
        </p:spPr>
        <p:txBody>
          <a:bodyPr/>
          <a:lstStyle/>
          <a:p>
            <a:endParaRPr lang="en-US"/>
          </a:p>
        </p:txBody>
      </p:sp>
      <p:sp>
        <p:nvSpPr>
          <p:cNvPr id="18" name="Shape 16"/>
          <p:cNvSpPr/>
          <p:nvPr/>
        </p:nvSpPr>
        <p:spPr>
          <a:xfrm>
            <a:off x="6126480" y="1143000"/>
            <a:ext cx="64008" cy="173736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Lightning protection</a:t>
            </a:r>
            <a:endParaRPr lang="en-US" sz="1300" dirty="0"/>
          </a:p>
        </p:txBody>
      </p:sp>
      <p:sp>
        <p:nvSpPr>
          <p:cNvPr id="20" name="Text 18"/>
          <p:cNvSpPr/>
          <p:nvPr/>
        </p:nvSpPr>
        <p:spPr>
          <a:xfrm>
            <a:off x="6263640" y="1490472"/>
            <a:ext cx="2560320" cy="13167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described the cables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connectors in plain text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uploaded NR2B's guide as a PDF</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so it used correct terminology.</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Claude decided on its own to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draw the wall diagram.</a:t>
            </a:r>
            <a:endParaRPr lang="en-US" sz="1100" dirty="0"/>
          </a:p>
        </p:txBody>
      </p:sp>
      <p:sp>
        <p:nvSpPr>
          <p:cNvPr id="21" name="Shape 19"/>
          <p:cNvSpPr/>
          <p:nvPr/>
        </p:nvSpPr>
        <p:spPr>
          <a:xfrm>
            <a:off x="182880" y="3017520"/>
            <a:ext cx="8778240" cy="1600200"/>
          </a:xfrm>
          <a:prstGeom prst="rect">
            <a:avLst/>
          </a:prstGeom>
          <a:solidFill>
            <a:srgbClr val="0A1A7A"/>
          </a:solidFill>
          <a:ln/>
        </p:spPr>
        <p:txBody>
          <a:bodyPr/>
          <a:lstStyle/>
          <a:p>
            <a:endParaRPr lang="en-US"/>
          </a:p>
        </p:txBody>
      </p:sp>
      <p:sp>
        <p:nvSpPr>
          <p:cNvPr id="22" name="Text 20"/>
          <p:cNvSpPr/>
          <p:nvPr/>
        </p:nvSpPr>
        <p:spPr>
          <a:xfrm>
            <a:off x="411480" y="3108960"/>
            <a:ext cx="8321040" cy="1417320"/>
          </a:xfrm>
          <a:prstGeom prst="rect">
            <a:avLst/>
          </a:prstGeom>
          <a:noFill/>
          <a:ln/>
        </p:spPr>
        <p:txBody>
          <a:bodyPr wrap="square" lIns="0" tIns="0" rIns="0" bIns="0" rtlCol="0" anchor="ctr"/>
          <a:lstStyle/>
          <a:p>
            <a:pPr marL="0" indent="0" algn="ctr">
              <a:buNone/>
            </a:pPr>
            <a:r>
              <a:rPr lang="en-US" sz="1350" dirty="0">
                <a:solidFill>
                  <a:srgbClr val="FFFFFF"/>
                </a:solidFill>
                <a:latin typeface="Franklin Gothic Medium" pitchFamily="34" charset="0"/>
                <a:ea typeface="Franklin Gothic Medium" pitchFamily="34" charset="-122"/>
                <a:cs typeface="Franklin Gothic Medium" pitchFamily="34" charset="-120"/>
              </a:rPr>
              <a:t>The pattern is always the same: describe what you need, let AI produce a first draft, then iterate.</a:t>
            </a:r>
            <a:endParaRPr lang="en-US" sz="1350" dirty="0"/>
          </a:p>
          <a:p>
            <a:pPr marL="0" indent="0" algn="ctr">
              <a:buNone/>
            </a:pPr>
            <a:endParaRPr lang="en-US" sz="1350" dirty="0"/>
          </a:p>
          <a:p>
            <a:pPr marL="0" indent="0" algn="ctr">
              <a:buNone/>
            </a:pPr>
            <a:r>
              <a:rPr lang="en-US" sz="1350" dirty="0">
                <a:solidFill>
                  <a:srgbClr val="FFFFFF"/>
                </a:solidFill>
                <a:latin typeface="Franklin Gothic Medium" pitchFamily="34" charset="0"/>
                <a:ea typeface="Franklin Gothic Medium" pitchFamily="34" charset="-122"/>
                <a:cs typeface="Franklin Gothic Medium" pitchFamily="34" charset="-120"/>
              </a:rPr>
              <a:t>The skill is not in the writing — AI handles that. The skill is knowing what to ask for and recognizing when the result is right.</a:t>
            </a:r>
            <a:endParaRPr lang="en-US" sz="13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D29993-AE9B-FACD-EE22-85A7085EC05A}"/>
              </a:ext>
            </a:extLst>
          </p:cNvPr>
          <p:cNvPicPr>
            <a:picLocks noChangeAspect="1"/>
          </p:cNvPicPr>
          <p:nvPr/>
        </p:nvPicPr>
        <p:blipFill>
          <a:blip r:embed="rId2"/>
          <a:stretch>
            <a:fillRect/>
          </a:stretch>
        </p:blipFill>
        <p:spPr>
          <a:xfrm>
            <a:off x="4817113" y="0"/>
            <a:ext cx="4326887" cy="5143500"/>
          </a:xfrm>
          <a:prstGeom prst="rect">
            <a:avLst/>
          </a:prstGeom>
        </p:spPr>
      </p:pic>
      <p:sp>
        <p:nvSpPr>
          <p:cNvPr id="4" name="TextBox 3">
            <a:extLst>
              <a:ext uri="{FF2B5EF4-FFF2-40B4-BE49-F238E27FC236}">
                <a16:creationId xmlns:a16="http://schemas.microsoft.com/office/drawing/2014/main" id="{FFAF2FEC-A048-BEA1-7C3E-8AFAE3BD2ECF}"/>
              </a:ext>
            </a:extLst>
          </p:cNvPr>
          <p:cNvSpPr txBox="1"/>
          <p:nvPr/>
        </p:nvSpPr>
        <p:spPr>
          <a:xfrm>
            <a:off x="276294" y="230245"/>
            <a:ext cx="3874687" cy="830997"/>
          </a:xfrm>
          <a:prstGeom prst="rect">
            <a:avLst/>
          </a:prstGeom>
          <a:noFill/>
        </p:spPr>
        <p:txBody>
          <a:bodyPr wrap="square" rtlCol="0">
            <a:spAutoFit/>
          </a:bodyPr>
          <a:lstStyle/>
          <a:p>
            <a:r>
              <a:rPr lang="en-US" sz="2400" dirty="0">
                <a:solidFill>
                  <a:srgbClr val="FFC000"/>
                </a:solidFill>
              </a:rPr>
              <a:t>Satellite Station Cable Diagram</a:t>
            </a:r>
          </a:p>
        </p:txBody>
      </p:sp>
      <p:sp>
        <p:nvSpPr>
          <p:cNvPr id="5" name="TextBox 4">
            <a:extLst>
              <a:ext uri="{FF2B5EF4-FFF2-40B4-BE49-F238E27FC236}">
                <a16:creationId xmlns:a16="http://schemas.microsoft.com/office/drawing/2014/main" id="{2A592141-33BD-D29E-9B0A-316B9B636F80}"/>
              </a:ext>
            </a:extLst>
          </p:cNvPr>
          <p:cNvSpPr txBox="1"/>
          <p:nvPr/>
        </p:nvSpPr>
        <p:spPr>
          <a:xfrm>
            <a:off x="276294" y="1388046"/>
            <a:ext cx="4223345"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C000"/>
                </a:solidFill>
              </a:rPr>
              <a:t>Described the devices and cables in text</a:t>
            </a:r>
          </a:p>
          <a:p>
            <a:pPr marL="285750" indent="-285750">
              <a:buFont typeface="Arial" panose="020B0604020202020204" pitchFamily="34" charset="0"/>
              <a:buChar char="•"/>
            </a:pPr>
            <a:r>
              <a:rPr lang="en-US" dirty="0">
                <a:solidFill>
                  <a:srgbClr val="FFC000"/>
                </a:solidFill>
              </a:rPr>
              <a:t>Pasted in a copy of Ron’s book</a:t>
            </a:r>
          </a:p>
          <a:p>
            <a:pPr marL="285750" indent="-285750">
              <a:buFont typeface="Arial" panose="020B0604020202020204" pitchFamily="34" charset="0"/>
              <a:buChar char="•"/>
            </a:pPr>
            <a:r>
              <a:rPr lang="en-US" dirty="0">
                <a:solidFill>
                  <a:srgbClr val="FFC000"/>
                </a:solidFill>
              </a:rPr>
              <a:t>Asked for SVG diagram</a:t>
            </a:r>
          </a:p>
        </p:txBody>
      </p:sp>
    </p:spTree>
    <p:extLst>
      <p:ext uri="{BB962C8B-B14F-4D97-AF65-F5344CB8AC3E}">
        <p14:creationId xmlns:p14="http://schemas.microsoft.com/office/powerpoint/2010/main" val="25953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19">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When AI Gets It Wrong — and Fixes Itself</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Chris AD2CS's 49:1 matching transformer</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417320"/>
          </a:xfrm>
          <a:prstGeom prst="rect">
            <a:avLst/>
          </a:prstGeom>
          <a:solidFill>
            <a:srgbClr val="000844"/>
          </a:solidFill>
          <a:ln/>
        </p:spPr>
        <p:txBody>
          <a:bodyPr/>
          <a:lstStyle/>
          <a:p>
            <a:endParaRPr lang="en-US"/>
          </a:p>
        </p:txBody>
      </p:sp>
      <p:sp>
        <p:nvSpPr>
          <p:cNvPr id="10" name="Shape 8"/>
          <p:cNvSpPr/>
          <p:nvPr/>
        </p:nvSpPr>
        <p:spPr>
          <a:xfrm>
            <a:off x="182880" y="1143000"/>
            <a:ext cx="64008" cy="1417320"/>
          </a:xfrm>
          <a:prstGeom prst="rect">
            <a:avLst/>
          </a:prstGeom>
          <a:solidFill>
            <a:srgbClr val="5B9BD5"/>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Claude's job was note-taking</a:t>
            </a:r>
            <a:endParaRPr lang="en-US" sz="1300" dirty="0"/>
          </a:p>
        </p:txBody>
      </p:sp>
      <p:sp>
        <p:nvSpPr>
          <p:cNvPr id="12" name="Text 10"/>
          <p:cNvSpPr/>
          <p:nvPr/>
        </p:nvSpPr>
        <p:spPr>
          <a:xfrm>
            <a:off x="320040" y="1490472"/>
            <a:ext cx="402336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The design was Chris's.</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 brought Claude in to track the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conversation, look up component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costs, and draft the announcement.</a:t>
            </a:r>
            <a:endParaRPr lang="en-US" sz="1150" dirty="0"/>
          </a:p>
        </p:txBody>
      </p:sp>
      <p:sp>
        <p:nvSpPr>
          <p:cNvPr id="13" name="Shape 11"/>
          <p:cNvSpPr/>
          <p:nvPr/>
        </p:nvSpPr>
        <p:spPr>
          <a:xfrm>
            <a:off x="4663440" y="1143000"/>
            <a:ext cx="4297680" cy="1417320"/>
          </a:xfrm>
          <a:prstGeom prst="rect">
            <a:avLst/>
          </a:prstGeom>
          <a:solidFill>
            <a:srgbClr val="000844"/>
          </a:solidFill>
          <a:ln/>
        </p:spPr>
        <p:txBody>
          <a:bodyPr/>
          <a:lstStyle/>
          <a:p>
            <a:endParaRPr lang="en-US"/>
          </a:p>
        </p:txBody>
      </p:sp>
      <p:sp>
        <p:nvSpPr>
          <p:cNvPr id="14" name="Shape 12"/>
          <p:cNvSpPr/>
          <p:nvPr/>
        </p:nvSpPr>
        <p:spPr>
          <a:xfrm>
            <a:off x="4663440" y="1143000"/>
            <a:ext cx="64008" cy="1417320"/>
          </a:xfrm>
          <a:prstGeom prst="rect">
            <a:avLst/>
          </a:prstGeom>
          <a:solidFill>
            <a:srgbClr val="ED7D31"/>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It volunteered an opinion</a:t>
            </a:r>
            <a:endParaRPr lang="en-US" sz="1300" dirty="0"/>
          </a:p>
        </p:txBody>
      </p:sp>
      <p:sp>
        <p:nvSpPr>
          <p:cNvPr id="16" name="Text 14"/>
          <p:cNvSpPr/>
          <p:nvPr/>
        </p:nvSpPr>
        <p:spPr>
          <a:xfrm>
            <a:off x="4800600" y="1490472"/>
            <a:ext cx="402336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"Twenty-one turns of #14 will not fit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through the 1.4-inch center hole."</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Chris had wound toroids before.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He knew it would fit.</a:t>
            </a:r>
            <a:endParaRPr lang="en-US" sz="1150" dirty="0"/>
          </a:p>
        </p:txBody>
      </p:sp>
      <p:sp>
        <p:nvSpPr>
          <p:cNvPr id="17" name="Shape 15"/>
          <p:cNvSpPr/>
          <p:nvPr/>
        </p:nvSpPr>
        <p:spPr>
          <a:xfrm>
            <a:off x="182880" y="2697480"/>
            <a:ext cx="8778240" cy="777240"/>
          </a:xfrm>
          <a:prstGeom prst="rect">
            <a:avLst/>
          </a:prstGeom>
          <a:solidFill>
            <a:srgbClr val="0A1A7A"/>
          </a:solidFill>
          <a:ln/>
        </p:spPr>
        <p:txBody>
          <a:bodyPr/>
          <a:lstStyle/>
          <a:p>
            <a:endParaRPr lang="en-US"/>
          </a:p>
        </p:txBody>
      </p:sp>
      <p:sp>
        <p:nvSpPr>
          <p:cNvPr id="18" name="Text 16"/>
          <p:cNvSpPr/>
          <p:nvPr/>
        </p:nvSpPr>
        <p:spPr>
          <a:xfrm>
            <a:off x="411480" y="2743200"/>
            <a:ext cx="8321040" cy="685800"/>
          </a:xfrm>
          <a:prstGeom prst="rect">
            <a:avLst/>
          </a:prstGeom>
          <a:noFill/>
          <a:ln/>
        </p:spPr>
        <p:txBody>
          <a:bodyPr wrap="square" lIns="0" tIns="0" rIns="0" bIns="0" rtlCol="0" anchor="ctr"/>
          <a:lstStyle/>
          <a:p>
            <a:pPr marL="0" indent="0" algn="ctr">
              <a:buNone/>
            </a:pPr>
            <a:r>
              <a:rPr lang="en-US" sz="1400" i="1" dirty="0">
                <a:solidFill>
                  <a:srgbClr val="FFCC00"/>
                </a:solidFill>
                <a:latin typeface="Franklin Gothic Medium" pitchFamily="34" charset="0"/>
                <a:ea typeface="Franklin Gothic Medium" pitchFamily="34" charset="-122"/>
                <a:cs typeface="Franklin Gothic Medium" pitchFamily="34" charset="-120"/>
              </a:rPr>
              <a:t>I asked Claude to defend its position. It did the actual math — and reversed itself completely. #14 fits with room to spare.</a:t>
            </a:r>
            <a:endParaRPr lang="en-US" sz="1400" dirty="0"/>
          </a:p>
        </p:txBody>
      </p:sp>
      <p:sp>
        <p:nvSpPr>
          <p:cNvPr id="19" name="Shape 17"/>
          <p:cNvSpPr/>
          <p:nvPr/>
        </p:nvSpPr>
        <p:spPr>
          <a:xfrm>
            <a:off x="182880" y="3611880"/>
            <a:ext cx="4297680" cy="1005840"/>
          </a:xfrm>
          <a:prstGeom prst="rect">
            <a:avLst/>
          </a:prstGeom>
          <a:solidFill>
            <a:srgbClr val="000844"/>
          </a:solidFill>
          <a:ln/>
        </p:spPr>
        <p:txBody>
          <a:bodyPr/>
          <a:lstStyle/>
          <a:p>
            <a:endParaRPr lang="en-US"/>
          </a:p>
        </p:txBody>
      </p:sp>
      <p:sp>
        <p:nvSpPr>
          <p:cNvPr id="20" name="Shape 18"/>
          <p:cNvSpPr/>
          <p:nvPr/>
        </p:nvSpPr>
        <p:spPr>
          <a:xfrm>
            <a:off x="182880" y="3611880"/>
            <a:ext cx="64008" cy="1005840"/>
          </a:xfrm>
          <a:prstGeom prst="rect">
            <a:avLst/>
          </a:prstGeom>
          <a:solidFill>
            <a:srgbClr val="00A8A0"/>
          </a:solidFill>
          <a:ln/>
        </p:spPr>
        <p:txBody>
          <a:bodyPr/>
          <a:lstStyle/>
          <a:p>
            <a:endParaRPr lang="en-US"/>
          </a:p>
        </p:txBody>
      </p:sp>
      <p:sp>
        <p:nvSpPr>
          <p:cNvPr id="21" name="Text 19"/>
          <p:cNvSpPr/>
          <p:nvPr/>
        </p:nvSpPr>
        <p:spPr>
          <a:xfrm>
            <a:off x="320040" y="366674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Lesson one</a:t>
            </a:r>
            <a:endParaRPr lang="en-US" sz="1300" dirty="0"/>
          </a:p>
        </p:txBody>
      </p:sp>
      <p:sp>
        <p:nvSpPr>
          <p:cNvPr id="22" name="Text 20"/>
          <p:cNvSpPr/>
          <p:nvPr/>
        </p:nvSpPr>
        <p:spPr>
          <a:xfrm>
            <a:off x="320040" y="3959352"/>
            <a:ext cx="4023360" cy="58521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Human expertise is the check that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catches confident wrong answers.</a:t>
            </a:r>
            <a:endParaRPr lang="en-US" sz="1150" dirty="0"/>
          </a:p>
        </p:txBody>
      </p:sp>
      <p:sp>
        <p:nvSpPr>
          <p:cNvPr id="23" name="Shape 21"/>
          <p:cNvSpPr/>
          <p:nvPr/>
        </p:nvSpPr>
        <p:spPr>
          <a:xfrm>
            <a:off x="4663440" y="3611880"/>
            <a:ext cx="4297680" cy="1005840"/>
          </a:xfrm>
          <a:prstGeom prst="rect">
            <a:avLst/>
          </a:prstGeom>
          <a:solidFill>
            <a:srgbClr val="000844"/>
          </a:solidFill>
          <a:ln/>
        </p:spPr>
        <p:txBody>
          <a:bodyPr/>
          <a:lstStyle/>
          <a:p>
            <a:endParaRPr lang="en-US"/>
          </a:p>
        </p:txBody>
      </p:sp>
      <p:sp>
        <p:nvSpPr>
          <p:cNvPr id="24" name="Shape 22"/>
          <p:cNvSpPr/>
          <p:nvPr/>
        </p:nvSpPr>
        <p:spPr>
          <a:xfrm>
            <a:off x="4663440" y="3611880"/>
            <a:ext cx="64008" cy="1005840"/>
          </a:xfrm>
          <a:prstGeom prst="rect">
            <a:avLst/>
          </a:prstGeom>
          <a:solidFill>
            <a:srgbClr val="FFCC00"/>
          </a:solidFill>
          <a:ln/>
        </p:spPr>
        <p:txBody>
          <a:bodyPr/>
          <a:lstStyle/>
          <a:p>
            <a:endParaRPr lang="en-US"/>
          </a:p>
        </p:txBody>
      </p:sp>
      <p:sp>
        <p:nvSpPr>
          <p:cNvPr id="25" name="Text 23"/>
          <p:cNvSpPr/>
          <p:nvPr/>
        </p:nvSpPr>
        <p:spPr>
          <a:xfrm>
            <a:off x="4800600" y="366674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Lesson two</a:t>
            </a:r>
            <a:endParaRPr lang="en-US" sz="1300" dirty="0"/>
          </a:p>
        </p:txBody>
      </p:sp>
      <p:sp>
        <p:nvSpPr>
          <p:cNvPr id="26" name="Text 24"/>
          <p:cNvSpPr/>
          <p:nvPr/>
        </p:nvSpPr>
        <p:spPr>
          <a:xfrm>
            <a:off x="4800600" y="3959352"/>
            <a:ext cx="4023360" cy="58521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"Go back and check whether that is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actually true" is a powerful prompt.</a:t>
            </a:r>
            <a:endParaRPr lang="en-US" sz="11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20">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Building Software You Cannot Write</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club event registration system</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8778240" cy="731520"/>
          </a:xfrm>
          <a:prstGeom prst="rect">
            <a:avLst/>
          </a:prstGeom>
          <a:solidFill>
            <a:srgbClr val="0A1A7A"/>
          </a:solidFill>
          <a:ln/>
        </p:spPr>
        <p:txBody>
          <a:bodyPr/>
          <a:lstStyle/>
          <a:p>
            <a:endParaRPr lang="en-US"/>
          </a:p>
        </p:txBody>
      </p:sp>
      <p:sp>
        <p:nvSpPr>
          <p:cNvPr id="10" name="Text 8"/>
          <p:cNvSpPr/>
          <p:nvPr/>
        </p:nvSpPr>
        <p:spPr>
          <a:xfrm>
            <a:off x="411480" y="1188720"/>
            <a:ext cx="8321040" cy="640080"/>
          </a:xfrm>
          <a:prstGeom prst="rect">
            <a:avLst/>
          </a:prstGeom>
          <a:noFill/>
          <a:ln/>
        </p:spPr>
        <p:txBody>
          <a:bodyPr wrap="square" lIns="0" tIns="0" rIns="0" bIns="0" rtlCol="0" anchor="ctr"/>
          <a:lstStyle/>
          <a:p>
            <a:pPr marL="0" indent="0" algn="ctr">
              <a:buNone/>
            </a:pPr>
            <a:r>
              <a:rPr lang="en-US" sz="1600" b="1" dirty="0">
                <a:solidFill>
                  <a:srgbClr val="FFCC00"/>
                </a:solidFill>
                <a:latin typeface="Franklin Gothic Medium" pitchFamily="34" charset="0"/>
                <a:ea typeface="Franklin Gothic Medium" pitchFamily="34" charset="-122"/>
                <a:cs typeface="Franklin Gothic Medium" pitchFamily="34" charset="-120"/>
              </a:rPr>
              <a:t>I cannot write HTML. I do not understand JavaScript. The system has been in production for months.</a:t>
            </a:r>
            <a:endParaRPr lang="en-US" sz="1600" dirty="0"/>
          </a:p>
        </p:txBody>
      </p:sp>
      <p:sp>
        <p:nvSpPr>
          <p:cNvPr id="11" name="Shape 9"/>
          <p:cNvSpPr/>
          <p:nvPr/>
        </p:nvSpPr>
        <p:spPr>
          <a:xfrm>
            <a:off x="182880" y="2011680"/>
            <a:ext cx="2103120" cy="1051560"/>
          </a:xfrm>
          <a:prstGeom prst="rect">
            <a:avLst/>
          </a:prstGeom>
          <a:solidFill>
            <a:srgbClr val="0A1A7A"/>
          </a:solidFill>
          <a:ln/>
        </p:spPr>
        <p:txBody>
          <a:bodyPr/>
          <a:lstStyle/>
          <a:p>
            <a:endParaRPr lang="en-US"/>
          </a:p>
        </p:txBody>
      </p:sp>
      <p:sp>
        <p:nvSpPr>
          <p:cNvPr id="12" name="Text 10"/>
          <p:cNvSpPr/>
          <p:nvPr/>
        </p:nvSpPr>
        <p:spPr>
          <a:xfrm>
            <a:off x="274320" y="2084832"/>
            <a:ext cx="1920240" cy="578358"/>
          </a:xfrm>
          <a:prstGeom prst="rect">
            <a:avLst/>
          </a:prstGeom>
          <a:noFill/>
          <a:ln/>
        </p:spPr>
        <p:txBody>
          <a:bodyPr wrap="square" lIns="0" tIns="0" rIns="0" bIns="0" rtlCol="0" anchor="ctr"/>
          <a:lstStyle/>
          <a:p>
            <a:pPr marL="0" indent="0" algn="ctr">
              <a:buNone/>
            </a:pPr>
            <a:r>
              <a:rPr lang="en-US" sz="3000" b="1" dirty="0">
                <a:solidFill>
                  <a:srgbClr val="FFCC00"/>
                </a:solidFill>
                <a:latin typeface="Franklin Gothic Medium" pitchFamily="34" charset="0"/>
                <a:ea typeface="Franklin Gothic Medium" pitchFamily="34" charset="-122"/>
                <a:cs typeface="Franklin Gothic Medium" pitchFamily="34" charset="-120"/>
              </a:rPr>
              <a:t>862</a:t>
            </a:r>
            <a:endParaRPr lang="en-US" sz="3000" dirty="0"/>
          </a:p>
        </p:txBody>
      </p:sp>
      <p:sp>
        <p:nvSpPr>
          <p:cNvPr id="13" name="Text 11"/>
          <p:cNvSpPr/>
          <p:nvPr/>
        </p:nvSpPr>
        <p:spPr>
          <a:xfrm>
            <a:off x="274320" y="2642616"/>
            <a:ext cx="1920240" cy="368046"/>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lines of code</a:t>
            </a:r>
            <a:endParaRPr lang="en-US" sz="1000" dirty="0"/>
          </a:p>
        </p:txBody>
      </p:sp>
      <p:sp>
        <p:nvSpPr>
          <p:cNvPr id="14" name="Shape 12"/>
          <p:cNvSpPr/>
          <p:nvPr/>
        </p:nvSpPr>
        <p:spPr>
          <a:xfrm>
            <a:off x="2423160" y="2011680"/>
            <a:ext cx="2103120" cy="1051560"/>
          </a:xfrm>
          <a:prstGeom prst="rect">
            <a:avLst/>
          </a:prstGeom>
          <a:solidFill>
            <a:srgbClr val="0A1A7A"/>
          </a:solidFill>
          <a:ln/>
        </p:spPr>
        <p:txBody>
          <a:bodyPr/>
          <a:lstStyle/>
          <a:p>
            <a:endParaRPr lang="en-US"/>
          </a:p>
        </p:txBody>
      </p:sp>
      <p:sp>
        <p:nvSpPr>
          <p:cNvPr id="15" name="Text 13"/>
          <p:cNvSpPr/>
          <p:nvPr/>
        </p:nvSpPr>
        <p:spPr>
          <a:xfrm>
            <a:off x="2514600" y="2084832"/>
            <a:ext cx="1920240" cy="578358"/>
          </a:xfrm>
          <a:prstGeom prst="rect">
            <a:avLst/>
          </a:prstGeom>
          <a:noFill/>
          <a:ln/>
        </p:spPr>
        <p:txBody>
          <a:bodyPr wrap="square" lIns="0" tIns="0" rIns="0" bIns="0" rtlCol="0" anchor="ctr"/>
          <a:lstStyle/>
          <a:p>
            <a:pPr marL="0" indent="0" algn="ctr">
              <a:buNone/>
            </a:pPr>
            <a:r>
              <a:rPr lang="en-US" sz="3000" b="1" dirty="0">
                <a:solidFill>
                  <a:srgbClr val="5B9BD5"/>
                </a:solidFill>
                <a:latin typeface="Franklin Gothic Medium" pitchFamily="34" charset="0"/>
                <a:ea typeface="Franklin Gothic Medium" pitchFamily="34" charset="-122"/>
                <a:cs typeface="Franklin Gothic Medium" pitchFamily="34" charset="-120"/>
              </a:rPr>
              <a:t>3</a:t>
            </a:r>
            <a:endParaRPr lang="en-US" sz="3000" dirty="0"/>
          </a:p>
        </p:txBody>
      </p:sp>
      <p:sp>
        <p:nvSpPr>
          <p:cNvPr id="16" name="Text 14"/>
          <p:cNvSpPr/>
          <p:nvPr/>
        </p:nvSpPr>
        <p:spPr>
          <a:xfrm>
            <a:off x="2514600" y="2642616"/>
            <a:ext cx="1920240" cy="368046"/>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database collections</a:t>
            </a:r>
            <a:endParaRPr lang="en-US" sz="1000" dirty="0"/>
          </a:p>
        </p:txBody>
      </p:sp>
      <p:sp>
        <p:nvSpPr>
          <p:cNvPr id="17" name="Shape 15"/>
          <p:cNvSpPr/>
          <p:nvPr/>
        </p:nvSpPr>
        <p:spPr>
          <a:xfrm>
            <a:off x="4663440" y="2011680"/>
            <a:ext cx="2103120" cy="1051560"/>
          </a:xfrm>
          <a:prstGeom prst="rect">
            <a:avLst/>
          </a:prstGeom>
          <a:solidFill>
            <a:srgbClr val="0A1A7A"/>
          </a:solidFill>
          <a:ln/>
        </p:spPr>
        <p:txBody>
          <a:bodyPr/>
          <a:lstStyle/>
          <a:p>
            <a:endParaRPr lang="en-US"/>
          </a:p>
        </p:txBody>
      </p:sp>
      <p:sp>
        <p:nvSpPr>
          <p:cNvPr id="18" name="Text 16"/>
          <p:cNvSpPr/>
          <p:nvPr/>
        </p:nvSpPr>
        <p:spPr>
          <a:xfrm>
            <a:off x="4754880" y="2084832"/>
            <a:ext cx="1920240" cy="578358"/>
          </a:xfrm>
          <a:prstGeom prst="rect">
            <a:avLst/>
          </a:prstGeom>
          <a:noFill/>
          <a:ln/>
        </p:spPr>
        <p:txBody>
          <a:bodyPr wrap="square" lIns="0" tIns="0" rIns="0" bIns="0" rtlCol="0" anchor="ctr"/>
          <a:lstStyle/>
          <a:p>
            <a:pPr marL="0" indent="0" algn="ctr">
              <a:buNone/>
            </a:pPr>
            <a:r>
              <a:rPr lang="en-US" sz="3000" b="1" dirty="0">
                <a:solidFill>
                  <a:srgbClr val="00A8A0"/>
                </a:solidFill>
                <a:latin typeface="Franklin Gothic Medium" pitchFamily="34" charset="0"/>
                <a:ea typeface="Franklin Gothic Medium" pitchFamily="34" charset="-122"/>
                <a:cs typeface="Franklin Gothic Medium" pitchFamily="34" charset="-120"/>
              </a:rPr>
              <a:t>0</a:t>
            </a:r>
            <a:endParaRPr lang="en-US" sz="3000" dirty="0"/>
          </a:p>
        </p:txBody>
      </p:sp>
      <p:sp>
        <p:nvSpPr>
          <p:cNvPr id="19" name="Text 17"/>
          <p:cNvSpPr/>
          <p:nvPr/>
        </p:nvSpPr>
        <p:spPr>
          <a:xfrm>
            <a:off x="4754880" y="2642616"/>
            <a:ext cx="1920240" cy="368046"/>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lines I wrote</a:t>
            </a:r>
            <a:endParaRPr lang="en-US" sz="1000" dirty="0"/>
          </a:p>
        </p:txBody>
      </p:sp>
      <p:sp>
        <p:nvSpPr>
          <p:cNvPr id="20" name="Shape 18"/>
          <p:cNvSpPr/>
          <p:nvPr/>
        </p:nvSpPr>
        <p:spPr>
          <a:xfrm>
            <a:off x="6903720" y="2011680"/>
            <a:ext cx="2057400" cy="1051560"/>
          </a:xfrm>
          <a:prstGeom prst="rect">
            <a:avLst/>
          </a:prstGeom>
          <a:solidFill>
            <a:srgbClr val="0A1A7A"/>
          </a:solidFill>
          <a:ln/>
        </p:spPr>
        <p:txBody>
          <a:bodyPr/>
          <a:lstStyle/>
          <a:p>
            <a:endParaRPr lang="en-US"/>
          </a:p>
        </p:txBody>
      </p:sp>
      <p:sp>
        <p:nvSpPr>
          <p:cNvPr id="21" name="Text 19"/>
          <p:cNvSpPr/>
          <p:nvPr/>
        </p:nvSpPr>
        <p:spPr>
          <a:xfrm>
            <a:off x="6995160" y="2084832"/>
            <a:ext cx="1874520" cy="578358"/>
          </a:xfrm>
          <a:prstGeom prst="rect">
            <a:avLst/>
          </a:prstGeom>
          <a:noFill/>
          <a:ln/>
        </p:spPr>
        <p:txBody>
          <a:bodyPr wrap="square" lIns="0" tIns="0" rIns="0" bIns="0" rtlCol="0" anchor="ctr"/>
          <a:lstStyle/>
          <a:p>
            <a:pPr marL="0" indent="0" algn="ctr">
              <a:buNone/>
            </a:pPr>
            <a:r>
              <a:rPr lang="en-US" sz="3000" b="1" dirty="0">
                <a:solidFill>
                  <a:srgbClr val="ED7D31"/>
                </a:solidFill>
                <a:latin typeface="Franklin Gothic Medium" pitchFamily="34" charset="0"/>
                <a:ea typeface="Franklin Gothic Medium" pitchFamily="34" charset="-122"/>
                <a:cs typeface="Franklin Gothic Medium" pitchFamily="34" charset="-120"/>
              </a:rPr>
              <a:t>CSV</a:t>
            </a:r>
            <a:endParaRPr lang="en-US" sz="3000" dirty="0"/>
          </a:p>
        </p:txBody>
      </p:sp>
      <p:sp>
        <p:nvSpPr>
          <p:cNvPr id="22" name="Text 20"/>
          <p:cNvSpPr/>
          <p:nvPr/>
        </p:nvSpPr>
        <p:spPr>
          <a:xfrm>
            <a:off x="6995160" y="2642616"/>
            <a:ext cx="1874520" cy="368046"/>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reporting &amp; export</a:t>
            </a:r>
            <a:endParaRPr lang="en-US" sz="1000" dirty="0"/>
          </a:p>
        </p:txBody>
      </p:sp>
      <p:sp>
        <p:nvSpPr>
          <p:cNvPr id="23" name="Shape 21"/>
          <p:cNvSpPr/>
          <p:nvPr/>
        </p:nvSpPr>
        <p:spPr>
          <a:xfrm>
            <a:off x="182880" y="3200400"/>
            <a:ext cx="4297680" cy="1417320"/>
          </a:xfrm>
          <a:prstGeom prst="rect">
            <a:avLst/>
          </a:prstGeom>
          <a:solidFill>
            <a:srgbClr val="000844"/>
          </a:solidFill>
          <a:ln/>
        </p:spPr>
        <p:txBody>
          <a:bodyPr/>
          <a:lstStyle/>
          <a:p>
            <a:endParaRPr lang="en-US"/>
          </a:p>
        </p:txBody>
      </p:sp>
      <p:sp>
        <p:nvSpPr>
          <p:cNvPr id="24" name="Shape 22"/>
          <p:cNvSpPr/>
          <p:nvPr/>
        </p:nvSpPr>
        <p:spPr>
          <a:xfrm>
            <a:off x="182880" y="3200400"/>
            <a:ext cx="64008" cy="1417320"/>
          </a:xfrm>
          <a:prstGeom prst="rect">
            <a:avLst/>
          </a:prstGeom>
          <a:solidFill>
            <a:srgbClr val="5B9BD5"/>
          </a:solidFill>
          <a:ln/>
        </p:spPr>
        <p:txBody>
          <a:bodyPr/>
          <a:lstStyle/>
          <a:p>
            <a:endParaRPr lang="en-US"/>
          </a:p>
        </p:txBody>
      </p:sp>
      <p:sp>
        <p:nvSpPr>
          <p:cNvPr id="25" name="Text 23"/>
          <p:cNvSpPr/>
          <p:nvPr/>
        </p:nvSpPr>
        <p:spPr>
          <a:xfrm>
            <a:off x="320040" y="32552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How it was built</a:t>
            </a:r>
            <a:endParaRPr lang="en-US" sz="1300" dirty="0"/>
          </a:p>
        </p:txBody>
      </p:sp>
      <p:sp>
        <p:nvSpPr>
          <p:cNvPr id="26" name="Text 24"/>
          <p:cNvSpPr/>
          <p:nvPr/>
        </p:nvSpPr>
        <p:spPr>
          <a:xfrm>
            <a:off x="320040" y="3547872"/>
            <a:ext cx="4023360" cy="9966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Feature by feature, in conversation.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need a sign-in screen." It wrote one.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"Add an organizer login." It added 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"Reports filtered by date." Done.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Grok also taught me to set up the database.</a:t>
            </a:r>
            <a:endParaRPr lang="en-US" sz="1100" dirty="0"/>
          </a:p>
        </p:txBody>
      </p:sp>
      <p:sp>
        <p:nvSpPr>
          <p:cNvPr id="27" name="Shape 25"/>
          <p:cNvSpPr/>
          <p:nvPr/>
        </p:nvSpPr>
        <p:spPr>
          <a:xfrm>
            <a:off x="4663440" y="3200400"/>
            <a:ext cx="4297680" cy="1417320"/>
          </a:xfrm>
          <a:prstGeom prst="rect">
            <a:avLst/>
          </a:prstGeom>
          <a:solidFill>
            <a:srgbClr val="000844"/>
          </a:solidFill>
          <a:ln/>
        </p:spPr>
        <p:txBody>
          <a:bodyPr/>
          <a:lstStyle/>
          <a:p>
            <a:endParaRPr lang="en-US"/>
          </a:p>
        </p:txBody>
      </p:sp>
      <p:sp>
        <p:nvSpPr>
          <p:cNvPr id="28" name="Shape 26"/>
          <p:cNvSpPr/>
          <p:nvPr/>
        </p:nvSpPr>
        <p:spPr>
          <a:xfrm>
            <a:off x="4663440" y="3200400"/>
            <a:ext cx="64008" cy="1417320"/>
          </a:xfrm>
          <a:prstGeom prst="rect">
            <a:avLst/>
          </a:prstGeom>
          <a:solidFill>
            <a:srgbClr val="00A8A0"/>
          </a:solidFill>
          <a:ln/>
        </p:spPr>
        <p:txBody>
          <a:bodyPr/>
          <a:lstStyle/>
          <a:p>
            <a:endParaRPr lang="en-US"/>
          </a:p>
        </p:txBody>
      </p:sp>
      <p:sp>
        <p:nvSpPr>
          <p:cNvPr id="29" name="Text 27"/>
          <p:cNvSpPr/>
          <p:nvPr/>
        </p:nvSpPr>
        <p:spPr>
          <a:xfrm>
            <a:off x="4800600" y="32552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What it enabled</a:t>
            </a:r>
            <a:endParaRPr lang="en-US" sz="1300" dirty="0"/>
          </a:p>
        </p:txBody>
      </p:sp>
      <p:sp>
        <p:nvSpPr>
          <p:cNvPr id="30" name="Text 28"/>
          <p:cNvSpPr/>
          <p:nvPr/>
        </p:nvSpPr>
        <p:spPr>
          <a:xfrm>
            <a:off x="4800600" y="3547872"/>
            <a:ext cx="4023360" cy="9966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sign-in is now data.</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Which members attend regularly.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Which activities draw participation.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Who stopped showing up — and when.</a:t>
            </a:r>
            <a:endParaRPr lang="en-US" sz="11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7AC6BE-19B8-CF88-5318-26E26A6DE1A9}"/>
              </a:ext>
            </a:extLst>
          </p:cNvPr>
          <p:cNvPicPr>
            <a:picLocks noChangeAspect="1"/>
          </p:cNvPicPr>
          <p:nvPr/>
        </p:nvPicPr>
        <p:blipFill>
          <a:blip r:embed="rId2"/>
          <a:stretch>
            <a:fillRect/>
          </a:stretch>
        </p:blipFill>
        <p:spPr>
          <a:xfrm>
            <a:off x="4647573" y="137773"/>
            <a:ext cx="4496427" cy="4867954"/>
          </a:xfrm>
          <a:prstGeom prst="rect">
            <a:avLst/>
          </a:prstGeom>
        </p:spPr>
      </p:pic>
      <p:sp>
        <p:nvSpPr>
          <p:cNvPr id="4" name="TextBox 3">
            <a:extLst>
              <a:ext uri="{FF2B5EF4-FFF2-40B4-BE49-F238E27FC236}">
                <a16:creationId xmlns:a16="http://schemas.microsoft.com/office/drawing/2014/main" id="{9F67C31B-F11A-A94D-84EF-C70CB17CD74F}"/>
              </a:ext>
            </a:extLst>
          </p:cNvPr>
          <p:cNvSpPr txBox="1"/>
          <p:nvPr/>
        </p:nvSpPr>
        <p:spPr>
          <a:xfrm>
            <a:off x="289451" y="487914"/>
            <a:ext cx="4206977"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a:t>Slide: Architecture at a Glance</a:t>
            </a:r>
          </a:p>
          <a:p>
            <a:pPr marL="285750" lvl="0" indent="-285750">
              <a:buFont typeface="Arial" panose="020B0604020202020204" pitchFamily="34" charset="0"/>
              <a:buChar char="•"/>
            </a:pPr>
            <a:r>
              <a:rPr lang="en-US" b="1" dirty="0"/>
              <a:t>Frontend:</a:t>
            </a:r>
            <a:r>
              <a:rPr lang="en-US" dirty="0"/>
              <a:t> Single index.html + compiled Tailwind styles.css</a:t>
            </a:r>
          </a:p>
          <a:p>
            <a:pPr marL="285750" lvl="0" indent="-285750">
              <a:buFont typeface="Arial" panose="020B0604020202020204" pitchFamily="34" charset="0"/>
              <a:buChar char="•"/>
            </a:pPr>
            <a:r>
              <a:rPr lang="en-US" b="1" dirty="0"/>
              <a:t>Client logic:</a:t>
            </a:r>
            <a:r>
              <a:rPr lang="en-US" dirty="0"/>
              <a:t> Vanilla JavaScript (Firebase modular SDK v10)</a:t>
            </a:r>
          </a:p>
          <a:p>
            <a:pPr marL="285750" lvl="0" indent="-285750">
              <a:buFont typeface="Arial" panose="020B0604020202020204" pitchFamily="34" charset="0"/>
              <a:buChar char="•"/>
            </a:pPr>
            <a:r>
              <a:rPr lang="en-US" b="1" dirty="0"/>
              <a:t>Hosting:</a:t>
            </a:r>
            <a:r>
              <a:rPr lang="en-US" dirty="0"/>
              <a:t> Firebase Hosting (static files in public/)</a:t>
            </a:r>
          </a:p>
          <a:p>
            <a:pPr marL="285750" lvl="0" indent="-285750">
              <a:buFont typeface="Arial" panose="020B0604020202020204" pitchFamily="34" charset="0"/>
              <a:buChar char="•"/>
            </a:pPr>
            <a:r>
              <a:rPr lang="en-US" b="1" dirty="0"/>
              <a:t>Database:</a:t>
            </a:r>
            <a:r>
              <a:rPr lang="en-US" dirty="0"/>
              <a:t> Cloud </a:t>
            </a:r>
            <a:r>
              <a:rPr lang="en-US" dirty="0" err="1"/>
              <a:t>Firestore</a:t>
            </a:r>
            <a:r>
              <a:rPr lang="en-US" dirty="0"/>
              <a:t> (members, events, </a:t>
            </a:r>
            <a:r>
              <a:rPr lang="en-US" dirty="0" err="1"/>
              <a:t>sign_ins</a:t>
            </a:r>
            <a:r>
              <a:rPr lang="en-US" dirty="0"/>
              <a:t>)</a:t>
            </a:r>
          </a:p>
          <a:p>
            <a:pPr marL="285750" lvl="0" indent="-285750">
              <a:buFont typeface="Arial" panose="020B0604020202020204" pitchFamily="34" charset="0"/>
              <a:buChar char="•"/>
            </a:pPr>
            <a:r>
              <a:rPr lang="en-US" b="1" dirty="0"/>
              <a:t>Auth:</a:t>
            </a:r>
            <a:r>
              <a:rPr lang="en-US" dirty="0"/>
              <a:t> Firebase Authentication (email/password for organizers only)</a:t>
            </a:r>
          </a:p>
          <a:p>
            <a:pPr marL="285750" lvl="0" indent="-285750">
              <a:buFont typeface="Arial" panose="020B0604020202020204" pitchFamily="34" charset="0"/>
              <a:buChar char="•"/>
            </a:pPr>
            <a:r>
              <a:rPr lang="en-US" b="1" dirty="0"/>
              <a:t>Local tools:</a:t>
            </a:r>
            <a:r>
              <a:rPr lang="en-US" dirty="0"/>
              <a:t> Node.js scripts for roster import/export/cleanup</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02203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21">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Automating the Monthly Meeting Deck</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Twelve times a year, handed off entirely — now done in Cowork</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600200"/>
          </a:xfrm>
          <a:prstGeom prst="rect">
            <a:avLst/>
          </a:prstGeom>
          <a:solidFill>
            <a:srgbClr val="000844"/>
          </a:solidFill>
          <a:ln/>
        </p:spPr>
        <p:txBody>
          <a:bodyPr/>
          <a:lstStyle/>
          <a:p>
            <a:endParaRPr lang="en-US"/>
          </a:p>
        </p:txBody>
      </p:sp>
      <p:sp>
        <p:nvSpPr>
          <p:cNvPr id="10" name="Shape 8"/>
          <p:cNvSpPr/>
          <p:nvPr/>
        </p:nvSpPr>
        <p:spPr>
          <a:xfrm>
            <a:off x="182880" y="1143000"/>
            <a:ext cx="64008" cy="1600200"/>
          </a:xfrm>
          <a:prstGeom prst="rect">
            <a:avLst/>
          </a:prstGeom>
          <a:solidFill>
            <a:srgbClr val="FFCC00"/>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Three inputs</a:t>
            </a:r>
            <a:endParaRPr lang="en-US" sz="1300" dirty="0"/>
          </a:p>
        </p:txBody>
      </p:sp>
      <p:sp>
        <p:nvSpPr>
          <p:cNvPr id="12" name="Text 10"/>
          <p:cNvSpPr/>
          <p:nvPr/>
        </p:nvSpPr>
        <p:spPr>
          <a:xfrm>
            <a:off x="320040" y="1490472"/>
            <a:ext cx="2560320" cy="117957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1.  Last month's deck</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2.  This month's CrossTalk</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(60-page PDF)</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3.  Tony K3TS's contest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picks email</a:t>
            </a:r>
            <a:endParaRPr lang="en-US" sz="1150" dirty="0"/>
          </a:p>
        </p:txBody>
      </p:sp>
      <p:sp>
        <p:nvSpPr>
          <p:cNvPr id="13" name="Shape 11"/>
          <p:cNvSpPr/>
          <p:nvPr/>
        </p:nvSpPr>
        <p:spPr>
          <a:xfrm>
            <a:off x="3154680" y="1143000"/>
            <a:ext cx="2834640" cy="1600200"/>
          </a:xfrm>
          <a:prstGeom prst="rect">
            <a:avLst/>
          </a:prstGeom>
          <a:solidFill>
            <a:srgbClr val="000844"/>
          </a:solidFill>
          <a:ln/>
        </p:spPr>
        <p:txBody>
          <a:bodyPr/>
          <a:lstStyle/>
          <a:p>
            <a:endParaRPr lang="en-US"/>
          </a:p>
        </p:txBody>
      </p:sp>
      <p:sp>
        <p:nvSpPr>
          <p:cNvPr id="14" name="Shape 12"/>
          <p:cNvSpPr/>
          <p:nvPr/>
        </p:nvSpPr>
        <p:spPr>
          <a:xfrm>
            <a:off x="3154680" y="1143000"/>
            <a:ext cx="64008" cy="160020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Plus a runbook</a:t>
            </a:r>
            <a:endParaRPr lang="en-US" sz="1300" dirty="0"/>
          </a:p>
        </p:txBody>
      </p:sp>
      <p:sp>
        <p:nvSpPr>
          <p:cNvPr id="16" name="Text 14"/>
          <p:cNvSpPr/>
          <p:nvPr/>
        </p:nvSpPr>
        <p:spPr>
          <a:xfrm>
            <a:off x="3291840" y="149047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Written once. Describes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slide by slide what changes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each month and where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information comes from.</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Standing instructions.</a:t>
            </a:r>
            <a:endParaRPr lang="en-US" sz="1100" dirty="0"/>
          </a:p>
        </p:txBody>
      </p:sp>
      <p:sp>
        <p:nvSpPr>
          <p:cNvPr id="17" name="Shape 15"/>
          <p:cNvSpPr/>
          <p:nvPr/>
        </p:nvSpPr>
        <p:spPr>
          <a:xfrm>
            <a:off x="6126480" y="1143000"/>
            <a:ext cx="2834640" cy="1600200"/>
          </a:xfrm>
          <a:prstGeom prst="rect">
            <a:avLst/>
          </a:prstGeom>
          <a:solidFill>
            <a:srgbClr val="000844"/>
          </a:solidFill>
          <a:ln/>
        </p:spPr>
        <p:txBody>
          <a:bodyPr/>
          <a:lstStyle/>
          <a:p>
            <a:endParaRPr lang="en-US"/>
          </a:p>
        </p:txBody>
      </p:sp>
      <p:sp>
        <p:nvSpPr>
          <p:cNvPr id="18" name="Shape 16"/>
          <p:cNvSpPr/>
          <p:nvPr/>
        </p:nvSpPr>
        <p:spPr>
          <a:xfrm>
            <a:off x="6126480" y="1143000"/>
            <a:ext cx="64008" cy="160020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What I do now</a:t>
            </a:r>
            <a:endParaRPr lang="en-US" sz="1300" dirty="0"/>
          </a:p>
        </p:txBody>
      </p:sp>
      <p:sp>
        <p:nvSpPr>
          <p:cNvPr id="20" name="Text 18"/>
          <p:cNvSpPr/>
          <p:nvPr/>
        </p:nvSpPr>
        <p:spPr>
          <a:xfrm>
            <a:off x="6263640" y="1490472"/>
            <a:ext cx="2560320" cy="117957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Supply the files.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Answer one question.</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Look at the result.</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That is the whole job.</a:t>
            </a:r>
            <a:endParaRPr lang="en-US" sz="1150" dirty="0"/>
          </a:p>
        </p:txBody>
      </p:sp>
      <p:sp>
        <p:nvSpPr>
          <p:cNvPr id="21" name="Shape 19"/>
          <p:cNvSpPr/>
          <p:nvPr/>
        </p:nvSpPr>
        <p:spPr>
          <a:xfrm>
            <a:off x="182880" y="2880360"/>
            <a:ext cx="8778240" cy="1737360"/>
          </a:xfrm>
          <a:prstGeom prst="rect">
            <a:avLst/>
          </a:prstGeom>
          <a:solidFill>
            <a:srgbClr val="000844"/>
          </a:solidFill>
          <a:ln/>
        </p:spPr>
        <p:txBody>
          <a:bodyPr/>
          <a:lstStyle/>
          <a:p>
            <a:endParaRPr lang="en-US"/>
          </a:p>
        </p:txBody>
      </p:sp>
      <p:sp>
        <p:nvSpPr>
          <p:cNvPr id="22" name="Shape 20"/>
          <p:cNvSpPr/>
          <p:nvPr/>
        </p:nvSpPr>
        <p:spPr>
          <a:xfrm>
            <a:off x="182880" y="2880360"/>
            <a:ext cx="64008" cy="1737360"/>
          </a:xfrm>
          <a:prstGeom prst="rect">
            <a:avLst/>
          </a:prstGeom>
          <a:solidFill>
            <a:srgbClr val="ED7D31"/>
          </a:solidFill>
          <a:ln/>
        </p:spPr>
        <p:txBody>
          <a:bodyPr/>
          <a:lstStyle/>
          <a:p>
            <a:endParaRPr lang="en-US"/>
          </a:p>
        </p:txBody>
      </p:sp>
      <p:sp>
        <p:nvSpPr>
          <p:cNvPr id="23" name="Text 21"/>
          <p:cNvSpPr/>
          <p:nvPr/>
        </p:nvSpPr>
        <p:spPr>
          <a:xfrm>
            <a:off x="384048" y="2944368"/>
            <a:ext cx="8412480" cy="274320"/>
          </a:xfrm>
          <a:prstGeom prst="rect">
            <a:avLst/>
          </a:prstGeom>
          <a:noFill/>
          <a:ln/>
        </p:spPr>
        <p:txBody>
          <a:bodyPr wrap="square" lIns="0" tIns="0" rIns="0" bIns="0" rtlCol="0" anchor="ctr"/>
          <a:lstStyle/>
          <a:p>
            <a:pPr marL="0" indent="0">
              <a:buNone/>
            </a:pPr>
            <a:r>
              <a:rPr lang="en-US" sz="1400" b="1" dirty="0">
                <a:solidFill>
                  <a:srgbClr val="ED7D31"/>
                </a:solidFill>
                <a:latin typeface="Franklin Gothic Medium" pitchFamily="34" charset="0"/>
                <a:ea typeface="Franklin Gothic Medium" pitchFamily="34" charset="-122"/>
                <a:cs typeface="Franklin Gothic Medium" pitchFamily="34" charset="-120"/>
              </a:rPr>
              <a:t>It Caught Its Own Mistake</a:t>
            </a:r>
            <a:endParaRPr lang="en-US" sz="1400" dirty="0"/>
          </a:p>
        </p:txBody>
      </p:sp>
      <p:sp>
        <p:nvSpPr>
          <p:cNvPr id="24" name="Text 22"/>
          <p:cNvSpPr/>
          <p:nvPr/>
        </p:nvSpPr>
        <p:spPr>
          <a:xfrm>
            <a:off x="384048" y="3273552"/>
            <a:ext cx="8412480" cy="1234440"/>
          </a:xfrm>
          <a:prstGeom prst="rect">
            <a:avLst/>
          </a:prstGeom>
          <a:noFill/>
          <a:ln/>
        </p:spPr>
        <p:txBody>
          <a:bodyPr wrap="square" lIns="0" tIns="0" rIns="0" bIns="0" rtlCol="0" anchor="ctr"/>
          <a:lstStyle/>
          <a:p>
            <a:pPr marL="0" indent="0">
              <a:lnSpc>
                <a:spcPct val="13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After editing, it rendered every changed slide to an image and looked at them.</a:t>
            </a:r>
            <a:endParaRPr lang="en-US" sz="1150" dirty="0"/>
          </a:p>
          <a:p>
            <a:pPr marL="0" indent="0">
              <a:lnSpc>
                <a:spcPct val="13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Tony's June contest text was longer than usual and overflowed the bottom of the slide. Claude reduced the font, tightened the spacing, re-rendered, and confirmed the fix.</a:t>
            </a:r>
            <a:endParaRPr lang="en-US" sz="1150" dirty="0"/>
          </a:p>
          <a:p>
            <a:pPr marL="0" indent="0">
              <a:lnSpc>
                <a:spcPct val="135000"/>
              </a:lnSpc>
              <a:buNone/>
            </a:pPr>
            <a:r>
              <a:rPr lang="en-US" sz="1150" dirty="0">
                <a:solidFill>
                  <a:srgbClr val="FFCC00"/>
                </a:solidFill>
                <a:latin typeface="Franklin Gothic Medium" pitchFamily="34" charset="0"/>
                <a:ea typeface="Franklin Gothic Medium" pitchFamily="34" charset="-122"/>
                <a:cs typeface="Franklin Gothic Medium" pitchFamily="34" charset="-120"/>
              </a:rPr>
              <a:t>It also found the slides had drifted out of the positions the runbook specified — so it located each target slide by reading its content instead of trusting the numbers.</a:t>
            </a:r>
            <a:endParaRPr lang="en-US" sz="11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22">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Building the Ham Space Camp Curriculum</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Five weeks, ten sessions, fourteen deliverables</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103120" cy="1097280"/>
          </a:xfrm>
          <a:prstGeom prst="rect">
            <a:avLst/>
          </a:prstGeom>
          <a:solidFill>
            <a:srgbClr val="0A1A7A"/>
          </a:solidFill>
          <a:ln/>
        </p:spPr>
        <p:txBody>
          <a:bodyPr/>
          <a:lstStyle/>
          <a:p>
            <a:endParaRPr lang="en-US"/>
          </a:p>
        </p:txBody>
      </p:sp>
      <p:sp>
        <p:nvSpPr>
          <p:cNvPr id="10" name="Text 8"/>
          <p:cNvSpPr/>
          <p:nvPr/>
        </p:nvSpPr>
        <p:spPr>
          <a:xfrm>
            <a:off x="274320" y="1216152"/>
            <a:ext cx="1920240" cy="603504"/>
          </a:xfrm>
          <a:prstGeom prst="rect">
            <a:avLst/>
          </a:prstGeom>
          <a:noFill/>
          <a:ln/>
        </p:spPr>
        <p:txBody>
          <a:bodyPr wrap="square" lIns="0" tIns="0" rIns="0" bIns="0" rtlCol="0" anchor="ctr"/>
          <a:lstStyle/>
          <a:p>
            <a:pPr marL="0" indent="0" algn="ctr">
              <a:buNone/>
            </a:pPr>
            <a:r>
              <a:rPr lang="en-US" sz="3000" b="1" dirty="0">
                <a:solidFill>
                  <a:srgbClr val="FFCC00"/>
                </a:solidFill>
                <a:latin typeface="Franklin Gothic Medium" pitchFamily="34" charset="0"/>
                <a:ea typeface="Franklin Gothic Medium" pitchFamily="34" charset="-122"/>
                <a:cs typeface="Franklin Gothic Medium" pitchFamily="34" charset="-120"/>
              </a:rPr>
              <a:t>67</a:t>
            </a:r>
            <a:endParaRPr lang="en-US" sz="3000" dirty="0"/>
          </a:p>
        </p:txBody>
      </p:sp>
      <p:sp>
        <p:nvSpPr>
          <p:cNvPr id="11" name="Text 9"/>
          <p:cNvSpPr/>
          <p:nvPr/>
        </p:nvSpPr>
        <p:spPr>
          <a:xfrm>
            <a:off x="274320" y="1801368"/>
            <a:ext cx="1920240" cy="384048"/>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page Student Workbook</a:t>
            </a:r>
            <a:endParaRPr lang="en-US" sz="1000" dirty="0"/>
          </a:p>
        </p:txBody>
      </p:sp>
      <p:sp>
        <p:nvSpPr>
          <p:cNvPr id="12" name="Shape 10"/>
          <p:cNvSpPr/>
          <p:nvPr/>
        </p:nvSpPr>
        <p:spPr>
          <a:xfrm>
            <a:off x="2423160" y="1143000"/>
            <a:ext cx="2103120" cy="1097280"/>
          </a:xfrm>
          <a:prstGeom prst="rect">
            <a:avLst/>
          </a:prstGeom>
          <a:solidFill>
            <a:srgbClr val="0A1A7A"/>
          </a:solidFill>
          <a:ln/>
        </p:spPr>
        <p:txBody>
          <a:bodyPr/>
          <a:lstStyle/>
          <a:p>
            <a:endParaRPr lang="en-US"/>
          </a:p>
        </p:txBody>
      </p:sp>
      <p:sp>
        <p:nvSpPr>
          <p:cNvPr id="13" name="Text 11"/>
          <p:cNvSpPr/>
          <p:nvPr/>
        </p:nvSpPr>
        <p:spPr>
          <a:xfrm>
            <a:off x="2514600" y="1216152"/>
            <a:ext cx="1920240" cy="603504"/>
          </a:xfrm>
          <a:prstGeom prst="rect">
            <a:avLst/>
          </a:prstGeom>
          <a:noFill/>
          <a:ln/>
        </p:spPr>
        <p:txBody>
          <a:bodyPr wrap="square" lIns="0" tIns="0" rIns="0" bIns="0" rtlCol="0" anchor="ctr"/>
          <a:lstStyle/>
          <a:p>
            <a:pPr marL="0" indent="0" algn="ctr">
              <a:buNone/>
            </a:pPr>
            <a:r>
              <a:rPr lang="en-US" sz="3000" b="1" dirty="0">
                <a:solidFill>
                  <a:srgbClr val="5B9BD5"/>
                </a:solidFill>
                <a:latin typeface="Franklin Gothic Medium" pitchFamily="34" charset="0"/>
                <a:ea typeface="Franklin Gothic Medium" pitchFamily="34" charset="-122"/>
                <a:cs typeface="Franklin Gothic Medium" pitchFamily="34" charset="-120"/>
              </a:rPr>
              <a:t>46</a:t>
            </a:r>
            <a:endParaRPr lang="en-US" sz="3000" dirty="0"/>
          </a:p>
        </p:txBody>
      </p:sp>
      <p:sp>
        <p:nvSpPr>
          <p:cNvPr id="14" name="Text 12"/>
          <p:cNvSpPr/>
          <p:nvPr/>
        </p:nvSpPr>
        <p:spPr>
          <a:xfrm>
            <a:off x="2514600" y="1801368"/>
            <a:ext cx="1920240" cy="384048"/>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page Instructor Guide</a:t>
            </a:r>
            <a:endParaRPr lang="en-US" sz="1000" dirty="0"/>
          </a:p>
        </p:txBody>
      </p:sp>
      <p:sp>
        <p:nvSpPr>
          <p:cNvPr id="15" name="Shape 13"/>
          <p:cNvSpPr/>
          <p:nvPr/>
        </p:nvSpPr>
        <p:spPr>
          <a:xfrm>
            <a:off x="4663440" y="1143000"/>
            <a:ext cx="2103120" cy="1097280"/>
          </a:xfrm>
          <a:prstGeom prst="rect">
            <a:avLst/>
          </a:prstGeom>
          <a:solidFill>
            <a:srgbClr val="0A1A7A"/>
          </a:solidFill>
          <a:ln/>
        </p:spPr>
        <p:txBody>
          <a:bodyPr/>
          <a:lstStyle/>
          <a:p>
            <a:endParaRPr lang="en-US"/>
          </a:p>
        </p:txBody>
      </p:sp>
      <p:sp>
        <p:nvSpPr>
          <p:cNvPr id="16" name="Text 14"/>
          <p:cNvSpPr/>
          <p:nvPr/>
        </p:nvSpPr>
        <p:spPr>
          <a:xfrm>
            <a:off x="4754880" y="1216152"/>
            <a:ext cx="1920240" cy="603504"/>
          </a:xfrm>
          <a:prstGeom prst="rect">
            <a:avLst/>
          </a:prstGeom>
          <a:noFill/>
          <a:ln/>
        </p:spPr>
        <p:txBody>
          <a:bodyPr wrap="square" lIns="0" tIns="0" rIns="0" bIns="0" rtlCol="0" anchor="ctr"/>
          <a:lstStyle/>
          <a:p>
            <a:pPr marL="0" indent="0" algn="ctr">
              <a:buNone/>
            </a:pPr>
            <a:r>
              <a:rPr lang="en-US" sz="3000" b="1" dirty="0">
                <a:solidFill>
                  <a:srgbClr val="00A8A0"/>
                </a:solidFill>
                <a:latin typeface="Franklin Gothic Medium" pitchFamily="34" charset="0"/>
                <a:ea typeface="Franklin Gothic Medium" pitchFamily="34" charset="-122"/>
                <a:cs typeface="Franklin Gothic Medium" pitchFamily="34" charset="-120"/>
              </a:rPr>
              <a:t>14</a:t>
            </a:r>
            <a:endParaRPr lang="en-US" sz="3000" dirty="0"/>
          </a:p>
        </p:txBody>
      </p:sp>
      <p:sp>
        <p:nvSpPr>
          <p:cNvPr id="17" name="Text 15"/>
          <p:cNvSpPr/>
          <p:nvPr/>
        </p:nvSpPr>
        <p:spPr>
          <a:xfrm>
            <a:off x="4754880" y="1801368"/>
            <a:ext cx="1920240" cy="384048"/>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total deliverables</a:t>
            </a:r>
            <a:endParaRPr lang="en-US" sz="1000" dirty="0"/>
          </a:p>
        </p:txBody>
      </p:sp>
      <p:sp>
        <p:nvSpPr>
          <p:cNvPr id="18" name="Shape 16"/>
          <p:cNvSpPr/>
          <p:nvPr/>
        </p:nvSpPr>
        <p:spPr>
          <a:xfrm>
            <a:off x="6903720" y="1143000"/>
            <a:ext cx="2057400" cy="1097280"/>
          </a:xfrm>
          <a:prstGeom prst="rect">
            <a:avLst/>
          </a:prstGeom>
          <a:solidFill>
            <a:srgbClr val="0A1A7A"/>
          </a:solidFill>
          <a:ln/>
        </p:spPr>
        <p:txBody>
          <a:bodyPr/>
          <a:lstStyle/>
          <a:p>
            <a:endParaRPr lang="en-US"/>
          </a:p>
        </p:txBody>
      </p:sp>
      <p:sp>
        <p:nvSpPr>
          <p:cNvPr id="19" name="Text 17"/>
          <p:cNvSpPr/>
          <p:nvPr/>
        </p:nvSpPr>
        <p:spPr>
          <a:xfrm>
            <a:off x="6995160" y="1216152"/>
            <a:ext cx="1874520" cy="603504"/>
          </a:xfrm>
          <a:prstGeom prst="rect">
            <a:avLst/>
          </a:prstGeom>
          <a:noFill/>
          <a:ln/>
        </p:spPr>
        <p:txBody>
          <a:bodyPr wrap="square" lIns="0" tIns="0" rIns="0" bIns="0" rtlCol="0" anchor="ctr"/>
          <a:lstStyle/>
          <a:p>
            <a:pPr marL="0" indent="0" algn="ctr">
              <a:buNone/>
            </a:pPr>
            <a:r>
              <a:rPr lang="en-US" sz="3000" b="1" dirty="0">
                <a:solidFill>
                  <a:srgbClr val="ED7D31"/>
                </a:solidFill>
                <a:latin typeface="Franklin Gothic Medium" pitchFamily="34" charset="0"/>
                <a:ea typeface="Franklin Gothic Medium" pitchFamily="34" charset="-122"/>
                <a:cs typeface="Franklin Gothic Medium" pitchFamily="34" charset="-120"/>
              </a:rPr>
              <a:t>6</a:t>
            </a:r>
            <a:endParaRPr lang="en-US" sz="3000" dirty="0"/>
          </a:p>
        </p:txBody>
      </p:sp>
      <p:sp>
        <p:nvSpPr>
          <p:cNvPr id="20" name="Text 18"/>
          <p:cNvSpPr/>
          <p:nvPr/>
        </p:nvSpPr>
        <p:spPr>
          <a:xfrm>
            <a:off x="6995160" y="1801368"/>
            <a:ext cx="1874520" cy="384048"/>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sessions, fully scripted</a:t>
            </a:r>
            <a:endParaRPr lang="en-US" sz="1000" dirty="0"/>
          </a:p>
        </p:txBody>
      </p:sp>
      <p:sp>
        <p:nvSpPr>
          <p:cNvPr id="21" name="Shape 19"/>
          <p:cNvSpPr/>
          <p:nvPr/>
        </p:nvSpPr>
        <p:spPr>
          <a:xfrm>
            <a:off x="182880" y="2377440"/>
            <a:ext cx="8778240" cy="1234440"/>
          </a:xfrm>
          <a:prstGeom prst="rect">
            <a:avLst/>
          </a:prstGeom>
          <a:solidFill>
            <a:srgbClr val="000844"/>
          </a:solidFill>
          <a:ln/>
        </p:spPr>
        <p:txBody>
          <a:bodyPr/>
          <a:lstStyle/>
          <a:p>
            <a:endParaRPr lang="en-US"/>
          </a:p>
        </p:txBody>
      </p:sp>
      <p:sp>
        <p:nvSpPr>
          <p:cNvPr id="22" name="Shape 20"/>
          <p:cNvSpPr/>
          <p:nvPr/>
        </p:nvSpPr>
        <p:spPr>
          <a:xfrm>
            <a:off x="182880" y="2377440"/>
            <a:ext cx="64008" cy="1234440"/>
          </a:xfrm>
          <a:prstGeom prst="rect">
            <a:avLst/>
          </a:prstGeom>
          <a:solidFill>
            <a:srgbClr val="FFCC00"/>
          </a:solidFill>
          <a:ln/>
        </p:spPr>
        <p:txBody>
          <a:bodyPr/>
          <a:lstStyle/>
          <a:p>
            <a:endParaRPr lang="en-US"/>
          </a:p>
        </p:txBody>
      </p:sp>
      <p:sp>
        <p:nvSpPr>
          <p:cNvPr id="23" name="Text 21"/>
          <p:cNvSpPr/>
          <p:nvPr/>
        </p:nvSpPr>
        <p:spPr>
          <a:xfrm>
            <a:off x="384048" y="2441448"/>
            <a:ext cx="8412480" cy="274320"/>
          </a:xfrm>
          <a:prstGeom prst="rect">
            <a:avLst/>
          </a:prstGeom>
          <a:noFill/>
          <a:ln/>
        </p:spPr>
        <p:txBody>
          <a:bodyPr wrap="square" lIns="0" tIns="0" rIns="0" bIns="0" rtlCol="0" anchor="ctr"/>
          <a:lstStyle/>
          <a:p>
            <a:pPr marL="0" indent="0">
              <a:buNone/>
            </a:pPr>
            <a:r>
              <a:rPr lang="en-US" sz="1400" b="1" dirty="0">
                <a:solidFill>
                  <a:srgbClr val="FFCC00"/>
                </a:solidFill>
                <a:latin typeface="Franklin Gothic Medium" pitchFamily="34" charset="0"/>
                <a:ea typeface="Franklin Gothic Medium" pitchFamily="34" charset="-122"/>
                <a:cs typeface="Franklin Gothic Medium" pitchFamily="34" charset="-120"/>
              </a:rPr>
              <a:t>The Turning Point: Reading the Whole Package at Once</a:t>
            </a:r>
            <a:endParaRPr lang="en-US" sz="1400" dirty="0"/>
          </a:p>
        </p:txBody>
      </p:sp>
      <p:sp>
        <p:nvSpPr>
          <p:cNvPr id="24" name="Text 22"/>
          <p:cNvSpPr/>
          <p:nvPr/>
        </p:nvSpPr>
        <p:spPr>
          <a:xfrm>
            <a:off x="384048" y="2761488"/>
            <a:ext cx="8412480" cy="777240"/>
          </a:xfrm>
          <a:prstGeom prst="rect">
            <a:avLst/>
          </a:prstGeom>
          <a:noFill/>
          <a:ln/>
        </p:spPr>
        <p:txBody>
          <a:bodyPr wrap="square" lIns="0" tIns="0" rIns="0" bIns="0" rtlCol="0" anchor="ctr"/>
          <a:lstStyle/>
          <a:p>
            <a:pPr marL="0" indent="0">
              <a:lnSpc>
                <a:spcPct val="12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When the draft was complete, I had Claude review every session end to end. The problems were problems of order, not content. Modulation modes introduced piecemeal across sessions were consolidated into one. An analogy buried in a technical aside was moved earlier, where it actually taught something. Definitions that had drifted apart between session one and session five were reconciled.</a:t>
            </a:r>
            <a:endParaRPr lang="en-US" sz="1150" dirty="0"/>
          </a:p>
        </p:txBody>
      </p:sp>
      <p:sp>
        <p:nvSpPr>
          <p:cNvPr id="25" name="Shape 23"/>
          <p:cNvSpPr/>
          <p:nvPr/>
        </p:nvSpPr>
        <p:spPr>
          <a:xfrm>
            <a:off x="182880" y="3703320"/>
            <a:ext cx="4297680" cy="914400"/>
          </a:xfrm>
          <a:prstGeom prst="rect">
            <a:avLst/>
          </a:prstGeom>
          <a:solidFill>
            <a:srgbClr val="000844"/>
          </a:solidFill>
          <a:ln/>
        </p:spPr>
        <p:txBody>
          <a:bodyPr/>
          <a:lstStyle/>
          <a:p>
            <a:endParaRPr lang="en-US"/>
          </a:p>
        </p:txBody>
      </p:sp>
      <p:sp>
        <p:nvSpPr>
          <p:cNvPr id="26" name="Shape 24"/>
          <p:cNvSpPr/>
          <p:nvPr/>
        </p:nvSpPr>
        <p:spPr>
          <a:xfrm>
            <a:off x="182880" y="3703320"/>
            <a:ext cx="64008" cy="914400"/>
          </a:xfrm>
          <a:prstGeom prst="rect">
            <a:avLst/>
          </a:prstGeom>
          <a:solidFill>
            <a:srgbClr val="00A8A0"/>
          </a:solidFill>
          <a:ln/>
        </p:spPr>
        <p:txBody>
          <a:bodyPr/>
          <a:lstStyle/>
          <a:p>
            <a:endParaRPr lang="en-US"/>
          </a:p>
        </p:txBody>
      </p:sp>
      <p:sp>
        <p:nvSpPr>
          <p:cNvPr id="27" name="Text 25"/>
          <p:cNvSpPr/>
          <p:nvPr/>
        </p:nvSpPr>
        <p:spPr>
          <a:xfrm>
            <a:off x="320040" y="375818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Rebuild, don't patch</a:t>
            </a:r>
            <a:endParaRPr lang="en-US" sz="1300" dirty="0"/>
          </a:p>
        </p:txBody>
      </p:sp>
      <p:sp>
        <p:nvSpPr>
          <p:cNvPr id="28" name="Text 26"/>
          <p:cNvSpPr/>
          <p:nvPr/>
        </p:nvSpPr>
        <p:spPr>
          <a:xfrm>
            <a:off x="320040" y="4050792"/>
            <a:ext cx="4023360" cy="49377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 dozen small in-place edits leave a</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document subtly incoherent.</a:t>
            </a:r>
            <a:endParaRPr lang="en-US" sz="1150" dirty="0"/>
          </a:p>
        </p:txBody>
      </p:sp>
      <p:sp>
        <p:nvSpPr>
          <p:cNvPr id="29" name="Shape 27"/>
          <p:cNvSpPr/>
          <p:nvPr/>
        </p:nvSpPr>
        <p:spPr>
          <a:xfrm>
            <a:off x="4663440" y="3703320"/>
            <a:ext cx="4297680" cy="914400"/>
          </a:xfrm>
          <a:prstGeom prst="rect">
            <a:avLst/>
          </a:prstGeom>
          <a:solidFill>
            <a:srgbClr val="000844"/>
          </a:solidFill>
          <a:ln/>
        </p:spPr>
        <p:txBody>
          <a:bodyPr/>
          <a:lstStyle/>
          <a:p>
            <a:endParaRPr lang="en-US"/>
          </a:p>
        </p:txBody>
      </p:sp>
      <p:sp>
        <p:nvSpPr>
          <p:cNvPr id="30" name="Shape 28"/>
          <p:cNvSpPr/>
          <p:nvPr/>
        </p:nvSpPr>
        <p:spPr>
          <a:xfrm>
            <a:off x="4663440" y="3703320"/>
            <a:ext cx="64008" cy="914400"/>
          </a:xfrm>
          <a:prstGeom prst="rect">
            <a:avLst/>
          </a:prstGeom>
          <a:solidFill>
            <a:srgbClr val="ED7D31"/>
          </a:solidFill>
          <a:ln/>
        </p:spPr>
        <p:txBody>
          <a:bodyPr/>
          <a:lstStyle/>
          <a:p>
            <a:endParaRPr lang="en-US"/>
          </a:p>
        </p:txBody>
      </p:sp>
      <p:sp>
        <p:nvSpPr>
          <p:cNvPr id="31" name="Text 29"/>
          <p:cNvSpPr/>
          <p:nvPr/>
        </p:nvSpPr>
        <p:spPr>
          <a:xfrm>
            <a:off x="4800600" y="375818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Stay the editor</a:t>
            </a:r>
            <a:endParaRPr lang="en-US" sz="1300" dirty="0"/>
          </a:p>
        </p:txBody>
      </p:sp>
      <p:sp>
        <p:nvSpPr>
          <p:cNvPr id="32" name="Text 30"/>
          <p:cNvSpPr/>
          <p:nvPr/>
        </p:nvSpPr>
        <p:spPr>
          <a:xfrm>
            <a:off x="4800600" y="4050792"/>
            <a:ext cx="4023360" cy="49377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It gave wrong calculator keystrokes.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I caught it because I checked.</a:t>
            </a:r>
            <a:endParaRPr lang="en-US" sz="11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23">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One AI Training Another</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FCC Technician license tutor</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554480"/>
          </a:xfrm>
          <a:prstGeom prst="rect">
            <a:avLst/>
          </a:prstGeom>
          <a:solidFill>
            <a:srgbClr val="000844"/>
          </a:solidFill>
          <a:ln/>
        </p:spPr>
        <p:txBody>
          <a:bodyPr/>
          <a:lstStyle/>
          <a:p>
            <a:endParaRPr lang="en-US"/>
          </a:p>
        </p:txBody>
      </p:sp>
      <p:sp>
        <p:nvSpPr>
          <p:cNvPr id="10" name="Shape 8"/>
          <p:cNvSpPr/>
          <p:nvPr/>
        </p:nvSpPr>
        <p:spPr>
          <a:xfrm>
            <a:off x="182880" y="1143000"/>
            <a:ext cx="64008" cy="1554480"/>
          </a:xfrm>
          <a:prstGeom prst="rect">
            <a:avLst/>
          </a:prstGeom>
          <a:solidFill>
            <a:srgbClr val="ED7D31"/>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The hard requirement</a:t>
            </a:r>
            <a:endParaRPr lang="en-US" sz="1300" dirty="0"/>
          </a:p>
        </p:txBody>
      </p:sp>
      <p:sp>
        <p:nvSpPr>
          <p:cNvPr id="12" name="Text 10"/>
          <p:cNvSpPr/>
          <p:nvPr/>
        </p:nvSpPr>
        <p:spPr>
          <a:xfrm>
            <a:off x="320040" y="1490472"/>
            <a:ext cx="2560320" cy="113385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When a student answers wrong,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explain why that answer is wrong —</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without revealing the right one.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learning is in the struggle.</a:t>
            </a:r>
            <a:endParaRPr lang="en-US" sz="1100" dirty="0"/>
          </a:p>
        </p:txBody>
      </p:sp>
      <p:sp>
        <p:nvSpPr>
          <p:cNvPr id="13" name="Shape 11"/>
          <p:cNvSpPr/>
          <p:nvPr/>
        </p:nvSpPr>
        <p:spPr>
          <a:xfrm>
            <a:off x="3154680" y="1143000"/>
            <a:ext cx="2834640" cy="1554480"/>
          </a:xfrm>
          <a:prstGeom prst="rect">
            <a:avLst/>
          </a:prstGeom>
          <a:solidFill>
            <a:srgbClr val="000844"/>
          </a:solidFill>
          <a:ln/>
        </p:spPr>
        <p:txBody>
          <a:bodyPr/>
          <a:lstStyle/>
          <a:p>
            <a:endParaRPr lang="en-US"/>
          </a:p>
        </p:txBody>
      </p:sp>
      <p:sp>
        <p:nvSpPr>
          <p:cNvPr id="14" name="Shape 12"/>
          <p:cNvSpPr/>
          <p:nvPr/>
        </p:nvSpPr>
        <p:spPr>
          <a:xfrm>
            <a:off x="3154680" y="1143000"/>
            <a:ext cx="64008" cy="155448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Grok failed it</a:t>
            </a:r>
            <a:endParaRPr lang="en-US" sz="1300" dirty="0"/>
          </a:p>
        </p:txBody>
      </p:sp>
      <p:sp>
        <p:nvSpPr>
          <p:cNvPr id="16" name="Text 14"/>
          <p:cNvSpPr/>
          <p:nvPr/>
        </p:nvSpPr>
        <p:spPr>
          <a:xfrm>
            <a:off x="3291840" y="1490472"/>
            <a:ext cx="2560320" cy="113385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"No, A is wrong.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correct answer is C."</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single time.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No reprompting fixed it.</a:t>
            </a:r>
            <a:endParaRPr lang="en-US" sz="1100" dirty="0"/>
          </a:p>
        </p:txBody>
      </p:sp>
      <p:sp>
        <p:nvSpPr>
          <p:cNvPr id="17" name="Shape 15"/>
          <p:cNvSpPr/>
          <p:nvPr/>
        </p:nvSpPr>
        <p:spPr>
          <a:xfrm>
            <a:off x="6126480" y="1143000"/>
            <a:ext cx="2834640" cy="1554480"/>
          </a:xfrm>
          <a:prstGeom prst="rect">
            <a:avLst/>
          </a:prstGeom>
          <a:solidFill>
            <a:srgbClr val="000844"/>
          </a:solidFill>
          <a:ln/>
        </p:spPr>
        <p:txBody>
          <a:bodyPr/>
          <a:lstStyle/>
          <a:p>
            <a:endParaRPr lang="en-US"/>
          </a:p>
        </p:txBody>
      </p:sp>
      <p:sp>
        <p:nvSpPr>
          <p:cNvPr id="18" name="Shape 16"/>
          <p:cNvSpPr/>
          <p:nvPr/>
        </p:nvSpPr>
        <p:spPr>
          <a:xfrm>
            <a:off x="6126480" y="1143000"/>
            <a:ext cx="64008" cy="155448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Claude did it</a:t>
            </a:r>
            <a:endParaRPr lang="en-US" sz="1300" dirty="0"/>
          </a:p>
        </p:txBody>
      </p:sp>
      <p:sp>
        <p:nvSpPr>
          <p:cNvPr id="20" name="Text 18"/>
          <p:cNvSpPr/>
          <p:nvPr/>
        </p:nvSpPr>
        <p:spPr>
          <a:xfrm>
            <a:off x="6263640" y="1490472"/>
            <a:ext cx="2560320" cy="113385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First try. Never violated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rule across hundreds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of questions.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But it needs a subscription.</a:t>
            </a:r>
            <a:endParaRPr lang="en-US" sz="1100" dirty="0"/>
          </a:p>
        </p:txBody>
      </p:sp>
      <p:sp>
        <p:nvSpPr>
          <p:cNvPr id="21" name="Shape 19"/>
          <p:cNvSpPr/>
          <p:nvPr/>
        </p:nvSpPr>
        <p:spPr>
          <a:xfrm>
            <a:off x="182880" y="2834640"/>
            <a:ext cx="8778240" cy="1783080"/>
          </a:xfrm>
          <a:prstGeom prst="rect">
            <a:avLst/>
          </a:prstGeom>
          <a:solidFill>
            <a:srgbClr val="000844"/>
          </a:solidFill>
          <a:ln/>
        </p:spPr>
        <p:txBody>
          <a:bodyPr/>
          <a:lstStyle/>
          <a:p>
            <a:endParaRPr lang="en-US"/>
          </a:p>
        </p:txBody>
      </p:sp>
      <p:sp>
        <p:nvSpPr>
          <p:cNvPr id="22" name="Shape 20"/>
          <p:cNvSpPr/>
          <p:nvPr/>
        </p:nvSpPr>
        <p:spPr>
          <a:xfrm>
            <a:off x="182880" y="2834640"/>
            <a:ext cx="64008" cy="1783080"/>
          </a:xfrm>
          <a:prstGeom prst="rect">
            <a:avLst/>
          </a:prstGeom>
          <a:solidFill>
            <a:srgbClr val="FFCC00"/>
          </a:solidFill>
          <a:ln/>
        </p:spPr>
        <p:txBody>
          <a:bodyPr/>
          <a:lstStyle/>
          <a:p>
            <a:endParaRPr lang="en-US"/>
          </a:p>
        </p:txBody>
      </p:sp>
      <p:sp>
        <p:nvSpPr>
          <p:cNvPr id="23" name="Text 21"/>
          <p:cNvSpPr/>
          <p:nvPr/>
        </p:nvSpPr>
        <p:spPr>
          <a:xfrm>
            <a:off x="384048" y="2898648"/>
            <a:ext cx="8412480" cy="274320"/>
          </a:xfrm>
          <a:prstGeom prst="rect">
            <a:avLst/>
          </a:prstGeom>
          <a:noFill/>
          <a:ln/>
        </p:spPr>
        <p:txBody>
          <a:bodyPr wrap="square" lIns="0" tIns="0" rIns="0" bIns="0" rtlCol="0" anchor="ctr"/>
          <a:lstStyle/>
          <a:p>
            <a:pPr marL="0" indent="0">
              <a:buNone/>
            </a:pPr>
            <a:r>
              <a:rPr lang="en-US" sz="1400" b="1" dirty="0">
                <a:solidFill>
                  <a:srgbClr val="FFCC00"/>
                </a:solidFill>
                <a:latin typeface="Franklin Gothic Medium" pitchFamily="34" charset="0"/>
                <a:ea typeface="Franklin Gothic Medium" pitchFamily="34" charset="-122"/>
                <a:cs typeface="Franklin Gothic Medium" pitchFamily="34" charset="-120"/>
              </a:rPr>
              <a:t>So I Asked Code to Train a Free Model</a:t>
            </a:r>
            <a:endParaRPr lang="en-US" sz="1400" dirty="0"/>
          </a:p>
        </p:txBody>
      </p:sp>
      <p:sp>
        <p:nvSpPr>
          <p:cNvPr id="24" name="Text 22"/>
          <p:cNvSpPr/>
          <p:nvPr/>
        </p:nvSpPr>
        <p:spPr>
          <a:xfrm>
            <a:off x="384048" y="3218688"/>
            <a:ext cx="8412480" cy="1325880"/>
          </a:xfrm>
          <a:prstGeom prst="rect">
            <a:avLst/>
          </a:prstGeom>
          <a:noFill/>
          <a:ln/>
        </p:spPr>
        <p:txBody>
          <a:bodyPr wrap="square" lIns="0" tIns="0" rIns="0" bIns="0" rtlCol="0" anchor="ctr"/>
          <a:lstStyle/>
          <a:p>
            <a:pPr marL="0" indent="0">
              <a:lnSpc>
                <a:spcPct val="12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Code built automated test scripts that simulated students answering right and wrong, detecting five specific failure types. It ran the free model through them hundreds of times, analyzed each failure, wrote a more specific instruction, and re-tested. A dozen versions went through that loop.</a:t>
            </a:r>
            <a:endParaRPr lang="en-US" sz="1100" dirty="0"/>
          </a:p>
          <a:p>
            <a:pPr marL="0" indent="0">
              <a:lnSpc>
                <a:spcPct val="12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biggest wins were not prompt changes at all — they were bugs in the surrounding software Code found and fixed. Retrieval failures dropped from 50% to zero. Response time went from nearly two minutes to under 25 seconds.</a:t>
            </a:r>
            <a:endParaRPr lang="en-US" sz="1100" dirty="0"/>
          </a:p>
          <a:p>
            <a:pPr marL="0" indent="0">
              <a:lnSpc>
                <a:spcPct val="125000"/>
              </a:lnSpc>
              <a:buNone/>
            </a:pPr>
            <a:r>
              <a:rPr lang="en-US" sz="1100" b="1" dirty="0">
                <a:solidFill>
                  <a:srgbClr val="FFCC00"/>
                </a:solidFill>
                <a:latin typeface="Franklin Gothic Medium" pitchFamily="34" charset="0"/>
                <a:ea typeface="Franklin Gothic Medium" pitchFamily="34" charset="-122"/>
                <a:cs typeface="Franklin Gothic Medium" pitchFamily="34" charset="-120"/>
              </a:rPr>
              <a:t>Final verdict, honestly delivered: this free model is not capable enough. Wait for a better one.</a:t>
            </a:r>
            <a:endParaRPr lang="en-US" sz="11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24">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Translating Between Two Radios</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DMR codeplugs, AnyTone to Retevis</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828800"/>
          </a:xfrm>
          <a:prstGeom prst="rect">
            <a:avLst/>
          </a:prstGeom>
          <a:solidFill>
            <a:srgbClr val="000844"/>
          </a:solidFill>
          <a:ln/>
        </p:spPr>
        <p:txBody>
          <a:bodyPr/>
          <a:lstStyle/>
          <a:p>
            <a:endParaRPr lang="en-US"/>
          </a:p>
        </p:txBody>
      </p:sp>
      <p:sp>
        <p:nvSpPr>
          <p:cNvPr id="10" name="Shape 8"/>
          <p:cNvSpPr/>
          <p:nvPr/>
        </p:nvSpPr>
        <p:spPr>
          <a:xfrm>
            <a:off x="182880" y="1143000"/>
            <a:ext cx="64008" cy="1828800"/>
          </a:xfrm>
          <a:prstGeom prst="rect">
            <a:avLst/>
          </a:prstGeom>
          <a:solidFill>
            <a:srgbClr val="FFCC00"/>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Step 1 — Export source</a:t>
            </a:r>
            <a:endParaRPr lang="en-US" sz="1300" dirty="0"/>
          </a:p>
        </p:txBody>
      </p:sp>
      <p:sp>
        <p:nvSpPr>
          <p:cNvPr id="12" name="Text 10"/>
          <p:cNvSpPr/>
          <p:nvPr/>
        </p:nvSpPr>
        <p:spPr>
          <a:xfrm>
            <a:off x="320040" y="1490472"/>
            <a:ext cx="2560320" cy="14081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Export your working codeplug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from the old radio's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programming software to CSV.</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200,000 contacts.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365 channels.</a:t>
            </a:r>
            <a:endParaRPr lang="en-US" sz="1100" dirty="0"/>
          </a:p>
        </p:txBody>
      </p:sp>
      <p:sp>
        <p:nvSpPr>
          <p:cNvPr id="13" name="Shape 11"/>
          <p:cNvSpPr/>
          <p:nvPr/>
        </p:nvSpPr>
        <p:spPr>
          <a:xfrm>
            <a:off x="3154680" y="1143000"/>
            <a:ext cx="2834640" cy="1828800"/>
          </a:xfrm>
          <a:prstGeom prst="rect">
            <a:avLst/>
          </a:prstGeom>
          <a:solidFill>
            <a:srgbClr val="000844"/>
          </a:solidFill>
          <a:ln/>
        </p:spPr>
        <p:txBody>
          <a:bodyPr/>
          <a:lstStyle/>
          <a:p>
            <a:endParaRPr lang="en-US"/>
          </a:p>
        </p:txBody>
      </p:sp>
      <p:sp>
        <p:nvSpPr>
          <p:cNvPr id="14" name="Shape 12"/>
          <p:cNvSpPr/>
          <p:nvPr/>
        </p:nvSpPr>
        <p:spPr>
          <a:xfrm>
            <a:off x="3154680" y="1143000"/>
            <a:ext cx="64008" cy="182880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Step 2 — Sample target</a:t>
            </a:r>
            <a:endParaRPr lang="en-US" sz="1300" dirty="0"/>
          </a:p>
        </p:txBody>
      </p:sp>
      <p:sp>
        <p:nvSpPr>
          <p:cNvPr id="16" name="Text 14"/>
          <p:cNvSpPr/>
          <p:nvPr/>
        </p:nvSpPr>
        <p:spPr>
          <a:xfrm>
            <a:off x="3291840" y="1490472"/>
            <a:ext cx="2560320" cy="14081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Enter one or two channels by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hand in the NEW radio's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software. Export that.</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This is the Rosetta Stone —</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it shows AI the exact format.</a:t>
            </a:r>
            <a:endParaRPr lang="en-US" sz="1100" dirty="0"/>
          </a:p>
        </p:txBody>
      </p:sp>
      <p:sp>
        <p:nvSpPr>
          <p:cNvPr id="17" name="Shape 15"/>
          <p:cNvSpPr/>
          <p:nvPr/>
        </p:nvSpPr>
        <p:spPr>
          <a:xfrm>
            <a:off x="6126480" y="1143000"/>
            <a:ext cx="2834640" cy="1828800"/>
          </a:xfrm>
          <a:prstGeom prst="rect">
            <a:avLst/>
          </a:prstGeom>
          <a:solidFill>
            <a:srgbClr val="000844"/>
          </a:solidFill>
          <a:ln/>
        </p:spPr>
        <p:txBody>
          <a:bodyPr/>
          <a:lstStyle/>
          <a:p>
            <a:endParaRPr lang="en-US"/>
          </a:p>
        </p:txBody>
      </p:sp>
      <p:sp>
        <p:nvSpPr>
          <p:cNvPr id="18" name="Shape 16"/>
          <p:cNvSpPr/>
          <p:nvPr/>
        </p:nvSpPr>
        <p:spPr>
          <a:xfrm>
            <a:off x="6126480" y="1143000"/>
            <a:ext cx="64008" cy="182880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Step 3 — Translate</a:t>
            </a:r>
            <a:endParaRPr lang="en-US" sz="1300" dirty="0"/>
          </a:p>
        </p:txBody>
      </p:sp>
      <p:sp>
        <p:nvSpPr>
          <p:cNvPr id="20" name="Text 18"/>
          <p:cNvSpPr/>
          <p:nvPr/>
        </p:nvSpPr>
        <p:spPr>
          <a:xfrm>
            <a:off x="6263640" y="1490472"/>
            <a:ext cx="2560320" cy="14081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Give AI both files.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It maps every field, converts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value, and produces 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CSV the new radio will</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actually import.</a:t>
            </a:r>
            <a:endParaRPr lang="en-US" sz="1100" dirty="0"/>
          </a:p>
        </p:txBody>
      </p:sp>
      <p:sp>
        <p:nvSpPr>
          <p:cNvPr id="21" name="Shape 19"/>
          <p:cNvSpPr/>
          <p:nvPr/>
        </p:nvSpPr>
        <p:spPr>
          <a:xfrm>
            <a:off x="182880" y="3108960"/>
            <a:ext cx="8778240" cy="1508760"/>
          </a:xfrm>
          <a:prstGeom prst="rect">
            <a:avLst/>
          </a:prstGeom>
          <a:solidFill>
            <a:srgbClr val="000844"/>
          </a:solidFill>
          <a:ln/>
        </p:spPr>
        <p:txBody>
          <a:bodyPr/>
          <a:lstStyle/>
          <a:p>
            <a:endParaRPr lang="en-US"/>
          </a:p>
        </p:txBody>
      </p:sp>
      <p:sp>
        <p:nvSpPr>
          <p:cNvPr id="22" name="Shape 20"/>
          <p:cNvSpPr/>
          <p:nvPr/>
        </p:nvSpPr>
        <p:spPr>
          <a:xfrm>
            <a:off x="182880" y="3108960"/>
            <a:ext cx="64008" cy="1508760"/>
          </a:xfrm>
          <a:prstGeom prst="rect">
            <a:avLst/>
          </a:prstGeom>
          <a:solidFill>
            <a:srgbClr val="ED7D31"/>
          </a:solidFill>
          <a:ln/>
        </p:spPr>
        <p:txBody>
          <a:bodyPr/>
          <a:lstStyle/>
          <a:p>
            <a:endParaRPr lang="en-US"/>
          </a:p>
        </p:txBody>
      </p:sp>
      <p:sp>
        <p:nvSpPr>
          <p:cNvPr id="23" name="Text 21"/>
          <p:cNvSpPr/>
          <p:nvPr/>
        </p:nvSpPr>
        <p:spPr>
          <a:xfrm>
            <a:off x="384048" y="3172968"/>
            <a:ext cx="8412480" cy="274320"/>
          </a:xfrm>
          <a:prstGeom prst="rect">
            <a:avLst/>
          </a:prstGeom>
          <a:noFill/>
          <a:ln/>
        </p:spPr>
        <p:txBody>
          <a:bodyPr wrap="square" lIns="0" tIns="0" rIns="0" bIns="0" rtlCol="0" anchor="ctr"/>
          <a:lstStyle/>
          <a:p>
            <a:pPr marL="0" indent="0">
              <a:buNone/>
            </a:pPr>
            <a:r>
              <a:rPr lang="en-US" sz="1400" b="1" dirty="0">
                <a:solidFill>
                  <a:srgbClr val="ED7D31"/>
                </a:solidFill>
                <a:latin typeface="Franklin Gothic Medium" pitchFamily="34" charset="0"/>
                <a:ea typeface="Franklin Gothic Medium" pitchFamily="34" charset="-122"/>
                <a:cs typeface="Franklin Gothic Medium" pitchFamily="34" charset="-120"/>
              </a:rPr>
              <a:t>Same Trick, Different Source</a:t>
            </a:r>
            <a:endParaRPr lang="en-US" sz="1400" dirty="0"/>
          </a:p>
        </p:txBody>
      </p:sp>
      <p:sp>
        <p:nvSpPr>
          <p:cNvPr id="24" name="Text 22"/>
          <p:cNvSpPr/>
          <p:nvPr/>
        </p:nvSpPr>
        <p:spPr>
          <a:xfrm>
            <a:off x="384048" y="3493008"/>
            <a:ext cx="8412480" cy="1051560"/>
          </a:xfrm>
          <a:prstGeom prst="rect">
            <a:avLst/>
          </a:prstGeom>
          <a:noFill/>
          <a:ln/>
        </p:spPr>
        <p:txBody>
          <a:bodyPr wrap="square" lIns="0" tIns="0" rIns="0" bIns="0" rtlCol="0" anchor="ctr"/>
          <a:lstStyle/>
          <a:p>
            <a:pPr marL="0" indent="0">
              <a:lnSpc>
                <a:spcPct val="12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CrossTalk publishes a table of club members' DMR IDs every month. I pasted a screenshot of that table into Grok and asked for an importable contact list. It read the image, extracted every callsign and ID, and produced the CSV. Fifty-plus contacts, no typing, no transcription errors.</a:t>
            </a:r>
            <a:endParaRPr lang="en-US" sz="1150" dirty="0"/>
          </a:p>
          <a:p>
            <a:pPr marL="0" indent="0">
              <a:lnSpc>
                <a:spcPct val="125000"/>
              </a:lnSpc>
              <a:buNone/>
            </a:pPr>
            <a:endParaRPr lang="en-US" sz="1150" dirty="0"/>
          </a:p>
          <a:p>
            <a:pPr marL="0" indent="0">
              <a:lnSpc>
                <a:spcPct val="12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Any structured data that exists in one format and needs to exist in another is AI territory.</a:t>
            </a:r>
            <a:endParaRPr lang="en-US" sz="11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25">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The WSPR Network</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Eighteen beacons, built and deployed by a club</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737360"/>
          </a:xfrm>
          <a:prstGeom prst="rect">
            <a:avLst/>
          </a:prstGeom>
          <a:solidFill>
            <a:srgbClr val="000844"/>
          </a:solidFill>
          <a:ln/>
        </p:spPr>
        <p:txBody>
          <a:bodyPr/>
          <a:lstStyle/>
          <a:p>
            <a:endParaRPr lang="en-US"/>
          </a:p>
        </p:txBody>
      </p:sp>
      <p:sp>
        <p:nvSpPr>
          <p:cNvPr id="10" name="Shape 8"/>
          <p:cNvSpPr/>
          <p:nvPr/>
        </p:nvSpPr>
        <p:spPr>
          <a:xfrm>
            <a:off x="182880" y="1143000"/>
            <a:ext cx="64008" cy="1737360"/>
          </a:xfrm>
          <a:prstGeom prst="rect">
            <a:avLst/>
          </a:prstGeom>
          <a:solidFill>
            <a:srgbClr val="FFCC0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The problem</a:t>
            </a:r>
            <a:endParaRPr lang="en-US" sz="1300" dirty="0"/>
          </a:p>
        </p:txBody>
      </p:sp>
      <p:sp>
        <p:nvSpPr>
          <p:cNvPr id="12" name="Text 10"/>
          <p:cNvSpPr/>
          <p:nvPr/>
        </p:nvSpPr>
        <p:spPr>
          <a:xfrm>
            <a:off x="320040" y="1490472"/>
            <a:ext cx="4023360" cy="131673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Eighteen members. Pi experience ranging</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from expert to "what is a Pi?"</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Configuring each one by hand at the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build session would have consumed</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the entire day.</a:t>
            </a:r>
            <a:endParaRPr lang="en-US" sz="1150" dirty="0"/>
          </a:p>
        </p:txBody>
      </p:sp>
      <p:sp>
        <p:nvSpPr>
          <p:cNvPr id="13" name="Shape 11"/>
          <p:cNvSpPr/>
          <p:nvPr/>
        </p:nvSpPr>
        <p:spPr>
          <a:xfrm>
            <a:off x="4663440" y="1143000"/>
            <a:ext cx="4297680" cy="1737360"/>
          </a:xfrm>
          <a:prstGeom prst="rect">
            <a:avLst/>
          </a:prstGeom>
          <a:solidFill>
            <a:srgbClr val="000844"/>
          </a:solidFill>
          <a:ln/>
        </p:spPr>
        <p:txBody>
          <a:bodyPr/>
          <a:lstStyle/>
          <a:p>
            <a:endParaRPr lang="en-US"/>
          </a:p>
        </p:txBody>
      </p:sp>
      <p:sp>
        <p:nvSpPr>
          <p:cNvPr id="14" name="Shape 12"/>
          <p:cNvSpPr/>
          <p:nvPr/>
        </p:nvSpPr>
        <p:spPr>
          <a:xfrm>
            <a:off x="4663440" y="1143000"/>
            <a:ext cx="64008" cy="173736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What Code built</a:t>
            </a:r>
            <a:endParaRPr lang="en-US" sz="1300" dirty="0"/>
          </a:p>
        </p:txBody>
      </p:sp>
      <p:sp>
        <p:nvSpPr>
          <p:cNvPr id="16" name="Text 14"/>
          <p:cNvSpPr/>
          <p:nvPr/>
        </p:nvSpPr>
        <p:spPr>
          <a:xfrm>
            <a:off x="4800600" y="1490472"/>
            <a:ext cx="4023360" cy="13167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 turn-key SD card image.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Insert card. Apply power. The Pi makes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its own WiFi hotspot, your phone pops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up a setup page, and it shows you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IP address and a QR code before 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switches to your home network.</a:t>
            </a:r>
            <a:endParaRPr lang="en-US" sz="1100" dirty="0"/>
          </a:p>
        </p:txBody>
      </p:sp>
      <p:sp>
        <p:nvSpPr>
          <p:cNvPr id="17" name="Shape 15"/>
          <p:cNvSpPr/>
          <p:nvPr/>
        </p:nvSpPr>
        <p:spPr>
          <a:xfrm>
            <a:off x="182880" y="3017520"/>
            <a:ext cx="2834640" cy="1600200"/>
          </a:xfrm>
          <a:prstGeom prst="rect">
            <a:avLst/>
          </a:prstGeom>
          <a:solidFill>
            <a:srgbClr val="000844"/>
          </a:solidFill>
          <a:ln/>
        </p:spPr>
        <p:txBody>
          <a:bodyPr/>
          <a:lstStyle/>
          <a:p>
            <a:endParaRPr lang="en-US"/>
          </a:p>
        </p:txBody>
      </p:sp>
      <p:sp>
        <p:nvSpPr>
          <p:cNvPr id="18" name="Shape 16"/>
          <p:cNvSpPr/>
          <p:nvPr/>
        </p:nvSpPr>
        <p:spPr>
          <a:xfrm>
            <a:off x="182880" y="3017520"/>
            <a:ext cx="64008" cy="1600200"/>
          </a:xfrm>
          <a:prstGeom prst="rect">
            <a:avLst/>
          </a:prstGeom>
          <a:solidFill>
            <a:srgbClr val="5B9BD5"/>
          </a:solidFill>
          <a:ln/>
        </p:spPr>
        <p:txBody>
          <a:bodyPr/>
          <a:lstStyle/>
          <a:p>
            <a:endParaRPr lang="en-US"/>
          </a:p>
        </p:txBody>
      </p:sp>
      <p:sp>
        <p:nvSpPr>
          <p:cNvPr id="19" name="Text 17"/>
          <p:cNvSpPr/>
          <p:nvPr/>
        </p:nvSpPr>
        <p:spPr>
          <a:xfrm>
            <a:off x="320040" y="307238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Burning the cards</a:t>
            </a:r>
            <a:endParaRPr lang="en-US" sz="1300" dirty="0"/>
          </a:p>
        </p:txBody>
      </p:sp>
      <p:sp>
        <p:nvSpPr>
          <p:cNvPr id="20" name="Text 18"/>
          <p:cNvSpPr/>
          <p:nvPr/>
        </p:nvSpPr>
        <p:spPr>
          <a:xfrm>
            <a:off x="320040" y="336499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Code worked through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registration list, prompting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me to swap cards one by one,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patching each member's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callsign and band in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automatically.</a:t>
            </a:r>
            <a:endParaRPr lang="en-US" sz="1100" dirty="0"/>
          </a:p>
        </p:txBody>
      </p:sp>
      <p:sp>
        <p:nvSpPr>
          <p:cNvPr id="21" name="Shape 19"/>
          <p:cNvSpPr/>
          <p:nvPr/>
        </p:nvSpPr>
        <p:spPr>
          <a:xfrm>
            <a:off x="3154680" y="3017520"/>
            <a:ext cx="2834640" cy="1600200"/>
          </a:xfrm>
          <a:prstGeom prst="rect">
            <a:avLst/>
          </a:prstGeom>
          <a:solidFill>
            <a:srgbClr val="000844"/>
          </a:solidFill>
          <a:ln/>
        </p:spPr>
        <p:txBody>
          <a:bodyPr/>
          <a:lstStyle/>
          <a:p>
            <a:endParaRPr lang="en-US"/>
          </a:p>
        </p:txBody>
      </p:sp>
      <p:sp>
        <p:nvSpPr>
          <p:cNvPr id="22" name="Shape 20"/>
          <p:cNvSpPr/>
          <p:nvPr/>
        </p:nvSpPr>
        <p:spPr>
          <a:xfrm>
            <a:off x="3154680" y="3017520"/>
            <a:ext cx="64008" cy="1600200"/>
          </a:xfrm>
          <a:prstGeom prst="rect">
            <a:avLst/>
          </a:prstGeom>
          <a:solidFill>
            <a:srgbClr val="ED7D31"/>
          </a:solidFill>
          <a:ln/>
        </p:spPr>
        <p:txBody>
          <a:bodyPr/>
          <a:lstStyle/>
          <a:p>
            <a:endParaRPr lang="en-US"/>
          </a:p>
        </p:txBody>
      </p:sp>
      <p:sp>
        <p:nvSpPr>
          <p:cNvPr id="23" name="Text 21"/>
          <p:cNvSpPr/>
          <p:nvPr/>
        </p:nvSpPr>
        <p:spPr>
          <a:xfrm>
            <a:off x="3291840" y="307238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Testing</a:t>
            </a:r>
            <a:endParaRPr lang="en-US" sz="1300" dirty="0"/>
          </a:p>
        </p:txBody>
      </p:sp>
      <p:sp>
        <p:nvSpPr>
          <p:cNvPr id="24" name="Text 22"/>
          <p:cNvSpPr/>
          <p:nvPr/>
        </p:nvSpPr>
        <p:spPr>
          <a:xfrm>
            <a:off x="3291840" y="336499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device tested with an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antenna at the clubhouse.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All but one produced spots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from distant stations —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that was a dead-band day.</a:t>
            </a:r>
            <a:endParaRPr lang="en-US" sz="1100" dirty="0"/>
          </a:p>
        </p:txBody>
      </p:sp>
      <p:sp>
        <p:nvSpPr>
          <p:cNvPr id="25" name="Shape 23"/>
          <p:cNvSpPr/>
          <p:nvPr/>
        </p:nvSpPr>
        <p:spPr>
          <a:xfrm>
            <a:off x="6126480" y="3017520"/>
            <a:ext cx="2834640" cy="1600200"/>
          </a:xfrm>
          <a:prstGeom prst="rect">
            <a:avLst/>
          </a:prstGeom>
          <a:solidFill>
            <a:srgbClr val="000844"/>
          </a:solidFill>
          <a:ln/>
        </p:spPr>
        <p:txBody>
          <a:bodyPr/>
          <a:lstStyle/>
          <a:p>
            <a:endParaRPr lang="en-US"/>
          </a:p>
        </p:txBody>
      </p:sp>
      <p:sp>
        <p:nvSpPr>
          <p:cNvPr id="26" name="Shape 24"/>
          <p:cNvSpPr/>
          <p:nvPr/>
        </p:nvSpPr>
        <p:spPr>
          <a:xfrm>
            <a:off x="6126480" y="3017520"/>
            <a:ext cx="64008" cy="1600200"/>
          </a:xfrm>
          <a:prstGeom prst="rect">
            <a:avLst/>
          </a:prstGeom>
          <a:solidFill>
            <a:srgbClr val="00A8A0"/>
          </a:solidFill>
          <a:ln/>
        </p:spPr>
        <p:txBody>
          <a:bodyPr/>
          <a:lstStyle/>
          <a:p>
            <a:endParaRPr lang="en-US"/>
          </a:p>
        </p:txBody>
      </p:sp>
      <p:sp>
        <p:nvSpPr>
          <p:cNvPr id="27" name="Text 25"/>
          <p:cNvSpPr/>
          <p:nvPr/>
        </p:nvSpPr>
        <p:spPr>
          <a:xfrm>
            <a:off x="6263640" y="307238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And it still wasn't perfect</a:t>
            </a:r>
            <a:endParaRPr lang="en-US" sz="1300" dirty="0"/>
          </a:p>
        </p:txBody>
      </p:sp>
      <p:sp>
        <p:nvSpPr>
          <p:cNvPr id="28" name="Text 26"/>
          <p:cNvSpPr/>
          <p:nvPr/>
        </p:nvSpPr>
        <p:spPr>
          <a:xfrm>
            <a:off x="6263640" y="336499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One member could not get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their beacon onto their home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WiFi despite all of it.</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That is the reality of club</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technology deployment.</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What We'll Cover</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One hour, four parts, about a dozen real projects</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691640"/>
          </a:xfrm>
          <a:prstGeom prst="rect">
            <a:avLst/>
          </a:prstGeom>
          <a:solidFill>
            <a:srgbClr val="000844"/>
          </a:solidFill>
          <a:ln/>
        </p:spPr>
        <p:txBody>
          <a:bodyPr/>
          <a:lstStyle/>
          <a:p>
            <a:endParaRPr lang="en-US"/>
          </a:p>
        </p:txBody>
      </p:sp>
      <p:sp>
        <p:nvSpPr>
          <p:cNvPr id="10" name="Shape 8"/>
          <p:cNvSpPr/>
          <p:nvPr/>
        </p:nvSpPr>
        <p:spPr>
          <a:xfrm>
            <a:off x="182880" y="1143000"/>
            <a:ext cx="64008" cy="1691640"/>
          </a:xfrm>
          <a:prstGeom prst="rect">
            <a:avLst/>
          </a:prstGeom>
          <a:solidFill>
            <a:srgbClr val="5B9BD5"/>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Part 1 — Foundations</a:t>
            </a:r>
            <a:endParaRPr lang="en-US" sz="1300" dirty="0"/>
          </a:p>
        </p:txBody>
      </p:sp>
      <p:sp>
        <p:nvSpPr>
          <p:cNvPr id="12" name="Text 10"/>
          <p:cNvSpPr/>
          <p:nvPr/>
        </p:nvSpPr>
        <p:spPr>
          <a:xfrm>
            <a:off x="320040" y="1490472"/>
            <a:ext cx="4023360" cy="12710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What AI actually is</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Tokens, context windows, and cost</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Cloud models vs. local models</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What it does well — and badly</a:t>
            </a:r>
            <a:endParaRPr lang="en-US" sz="1200" dirty="0"/>
          </a:p>
        </p:txBody>
      </p:sp>
      <p:sp>
        <p:nvSpPr>
          <p:cNvPr id="13" name="Shape 11"/>
          <p:cNvSpPr/>
          <p:nvPr/>
        </p:nvSpPr>
        <p:spPr>
          <a:xfrm>
            <a:off x="4663440" y="1143000"/>
            <a:ext cx="4297680" cy="1691640"/>
          </a:xfrm>
          <a:prstGeom prst="rect">
            <a:avLst/>
          </a:prstGeom>
          <a:solidFill>
            <a:srgbClr val="000844"/>
          </a:solidFill>
          <a:ln/>
        </p:spPr>
        <p:txBody>
          <a:bodyPr/>
          <a:lstStyle/>
          <a:p>
            <a:endParaRPr lang="en-US"/>
          </a:p>
        </p:txBody>
      </p:sp>
      <p:sp>
        <p:nvSpPr>
          <p:cNvPr id="14" name="Shape 12"/>
          <p:cNvSpPr/>
          <p:nvPr/>
        </p:nvSpPr>
        <p:spPr>
          <a:xfrm>
            <a:off x="4663440" y="1143000"/>
            <a:ext cx="64008" cy="1691640"/>
          </a:xfrm>
          <a:prstGeom prst="rect">
            <a:avLst/>
          </a:prstGeom>
          <a:solidFill>
            <a:srgbClr val="FFCC0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Part 2 — The Tools</a:t>
            </a:r>
            <a:endParaRPr lang="en-US" sz="1300" dirty="0"/>
          </a:p>
        </p:txBody>
      </p:sp>
      <p:sp>
        <p:nvSpPr>
          <p:cNvPr id="16" name="Text 14"/>
          <p:cNvSpPr/>
          <p:nvPr/>
        </p:nvSpPr>
        <p:spPr>
          <a:xfrm>
            <a:off x="4800600" y="1490472"/>
            <a:ext cx="4023360" cy="12710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Chat  —  conversation in a browser</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NotebookLM  —  answers from your docs</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Claude Code  —  AI as operator</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Agents  —  works while you sleep</a:t>
            </a:r>
            <a:endParaRPr lang="en-US" sz="1200" dirty="0"/>
          </a:p>
        </p:txBody>
      </p:sp>
      <p:sp>
        <p:nvSpPr>
          <p:cNvPr id="17" name="Shape 15"/>
          <p:cNvSpPr/>
          <p:nvPr/>
        </p:nvSpPr>
        <p:spPr>
          <a:xfrm>
            <a:off x="182880" y="2971800"/>
            <a:ext cx="4297680" cy="1691640"/>
          </a:xfrm>
          <a:prstGeom prst="rect">
            <a:avLst/>
          </a:prstGeom>
          <a:solidFill>
            <a:srgbClr val="000844"/>
          </a:solidFill>
          <a:ln/>
        </p:spPr>
        <p:txBody>
          <a:bodyPr/>
          <a:lstStyle/>
          <a:p>
            <a:endParaRPr lang="en-US"/>
          </a:p>
        </p:txBody>
      </p:sp>
      <p:sp>
        <p:nvSpPr>
          <p:cNvPr id="18" name="Shape 16"/>
          <p:cNvSpPr/>
          <p:nvPr/>
        </p:nvSpPr>
        <p:spPr>
          <a:xfrm>
            <a:off x="182880" y="2971800"/>
            <a:ext cx="64008" cy="1691640"/>
          </a:xfrm>
          <a:prstGeom prst="rect">
            <a:avLst/>
          </a:prstGeom>
          <a:solidFill>
            <a:srgbClr val="ED7D31"/>
          </a:solidFill>
          <a:ln/>
        </p:spPr>
        <p:txBody>
          <a:bodyPr/>
          <a:lstStyle/>
          <a:p>
            <a:endParaRPr lang="en-US"/>
          </a:p>
        </p:txBody>
      </p:sp>
      <p:sp>
        <p:nvSpPr>
          <p:cNvPr id="19" name="Text 17"/>
          <p:cNvSpPr/>
          <p:nvPr/>
        </p:nvSpPr>
        <p:spPr>
          <a:xfrm>
            <a:off x="320040" y="30266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Part 3 — The Projects</a:t>
            </a:r>
            <a:endParaRPr lang="en-US" sz="1300" dirty="0"/>
          </a:p>
        </p:txBody>
      </p:sp>
      <p:sp>
        <p:nvSpPr>
          <p:cNvPr id="20" name="Text 18"/>
          <p:cNvSpPr/>
          <p:nvPr/>
        </p:nvSpPr>
        <p:spPr>
          <a:xfrm>
            <a:off x="320040" y="3319272"/>
            <a:ext cx="4023360" cy="12710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Documents &amp; presentations</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Operational assistance</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Programming assistance</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Large-scale signal analysis</a:t>
            </a:r>
            <a:endParaRPr lang="en-US" sz="1200" dirty="0"/>
          </a:p>
        </p:txBody>
      </p:sp>
      <p:sp>
        <p:nvSpPr>
          <p:cNvPr id="21" name="Shape 19"/>
          <p:cNvSpPr/>
          <p:nvPr/>
        </p:nvSpPr>
        <p:spPr>
          <a:xfrm>
            <a:off x="4663440" y="2971800"/>
            <a:ext cx="4297680" cy="1691640"/>
          </a:xfrm>
          <a:prstGeom prst="rect">
            <a:avLst/>
          </a:prstGeom>
          <a:solidFill>
            <a:srgbClr val="000844"/>
          </a:solidFill>
          <a:ln/>
        </p:spPr>
        <p:txBody>
          <a:bodyPr/>
          <a:lstStyle/>
          <a:p>
            <a:endParaRPr lang="en-US"/>
          </a:p>
        </p:txBody>
      </p:sp>
      <p:sp>
        <p:nvSpPr>
          <p:cNvPr id="22" name="Shape 20"/>
          <p:cNvSpPr/>
          <p:nvPr/>
        </p:nvSpPr>
        <p:spPr>
          <a:xfrm>
            <a:off x="4663440" y="2971800"/>
            <a:ext cx="64008" cy="1691640"/>
          </a:xfrm>
          <a:prstGeom prst="rect">
            <a:avLst/>
          </a:prstGeom>
          <a:solidFill>
            <a:srgbClr val="00A8A0"/>
          </a:solidFill>
          <a:ln/>
        </p:spPr>
        <p:txBody>
          <a:bodyPr/>
          <a:lstStyle/>
          <a:p>
            <a:endParaRPr lang="en-US"/>
          </a:p>
        </p:txBody>
      </p:sp>
      <p:sp>
        <p:nvSpPr>
          <p:cNvPr id="23" name="Text 21"/>
          <p:cNvSpPr/>
          <p:nvPr/>
        </p:nvSpPr>
        <p:spPr>
          <a:xfrm>
            <a:off x="4800600" y="30266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Part 4 — Getting Started</a:t>
            </a:r>
            <a:endParaRPr lang="en-US" sz="1300" dirty="0"/>
          </a:p>
        </p:txBody>
      </p:sp>
      <p:sp>
        <p:nvSpPr>
          <p:cNvPr id="24" name="Text 22"/>
          <p:cNvSpPr/>
          <p:nvPr/>
        </p:nvSpPr>
        <p:spPr>
          <a:xfrm>
            <a:off x="4800600" y="3319272"/>
            <a:ext cx="4023360" cy="12710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What to try first</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What it costs</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Where to go from here</a:t>
            </a: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26">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Three Programming Jobs I Never Had to Learn</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Describe the behavior, not the implementation</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3474720"/>
          </a:xfrm>
          <a:prstGeom prst="rect">
            <a:avLst/>
          </a:prstGeom>
          <a:solidFill>
            <a:srgbClr val="000844"/>
          </a:solidFill>
          <a:ln/>
        </p:spPr>
        <p:txBody>
          <a:bodyPr/>
          <a:lstStyle/>
          <a:p>
            <a:endParaRPr lang="en-US"/>
          </a:p>
        </p:txBody>
      </p:sp>
      <p:sp>
        <p:nvSpPr>
          <p:cNvPr id="10" name="Shape 8"/>
          <p:cNvSpPr/>
          <p:nvPr/>
        </p:nvSpPr>
        <p:spPr>
          <a:xfrm>
            <a:off x="182880" y="1143000"/>
            <a:ext cx="64008" cy="3474720"/>
          </a:xfrm>
          <a:prstGeom prst="rect">
            <a:avLst/>
          </a:prstGeom>
          <a:solidFill>
            <a:srgbClr val="FFCC00"/>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IC-9700 automation</a:t>
            </a:r>
            <a:endParaRPr lang="en-US" sz="1300" dirty="0"/>
          </a:p>
        </p:txBody>
      </p:sp>
      <p:sp>
        <p:nvSpPr>
          <p:cNvPr id="12" name="Text 10"/>
          <p:cNvSpPr/>
          <p:nvPr/>
        </p:nvSpPr>
        <p:spPr>
          <a:xfrm>
            <a:off x="320040" y="1490472"/>
            <a:ext cx="2560320" cy="30540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SatNOGS needs both bands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passed through to the SDR.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That requires the second VFO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active.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Code wrote a program that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sends CI-V commands over USB</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from a spare Pi, and set it to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run hourly.</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have never typed a CI-V</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command in my life.</a:t>
            </a:r>
            <a:endParaRPr lang="en-US" sz="1100" dirty="0"/>
          </a:p>
        </p:txBody>
      </p:sp>
      <p:sp>
        <p:nvSpPr>
          <p:cNvPr id="13" name="Shape 11"/>
          <p:cNvSpPr/>
          <p:nvPr/>
        </p:nvSpPr>
        <p:spPr>
          <a:xfrm>
            <a:off x="3154680" y="1143000"/>
            <a:ext cx="2834640" cy="3474720"/>
          </a:xfrm>
          <a:prstGeom prst="rect">
            <a:avLst/>
          </a:prstGeom>
          <a:solidFill>
            <a:srgbClr val="000844"/>
          </a:solidFill>
          <a:ln/>
        </p:spPr>
        <p:txBody>
          <a:bodyPr/>
          <a:lstStyle/>
          <a:p>
            <a:endParaRPr lang="en-US"/>
          </a:p>
        </p:txBody>
      </p:sp>
      <p:sp>
        <p:nvSpPr>
          <p:cNvPr id="14" name="Shape 12"/>
          <p:cNvSpPr/>
          <p:nvPr/>
        </p:nvSpPr>
        <p:spPr>
          <a:xfrm>
            <a:off x="3154680" y="1143000"/>
            <a:ext cx="64008" cy="347472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Node-RED rotator</a:t>
            </a:r>
            <a:endParaRPr lang="en-US" sz="1300" dirty="0"/>
          </a:p>
        </p:txBody>
      </p:sp>
      <p:sp>
        <p:nvSpPr>
          <p:cNvPr id="16" name="Text 14"/>
          <p:cNvSpPr/>
          <p:nvPr/>
        </p:nvSpPr>
        <p:spPr>
          <a:xfrm>
            <a:off x="3291840" y="1490472"/>
            <a:ext cx="2560320"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The dish rotator was broken.</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I spent hours clicking through</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the visual editor and could</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not find the bugs.</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Code read the program as text,</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compared it against the working</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rotator, and found 47</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differences — reversed relay</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commands, wrong elevation</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range, bad conversion math.</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Fixed remotely over VPN.</a:t>
            </a:r>
            <a:endParaRPr lang="en-US" sz="1050" dirty="0"/>
          </a:p>
        </p:txBody>
      </p:sp>
      <p:sp>
        <p:nvSpPr>
          <p:cNvPr id="17" name="Shape 15"/>
          <p:cNvSpPr/>
          <p:nvPr/>
        </p:nvSpPr>
        <p:spPr>
          <a:xfrm>
            <a:off x="6126480" y="1143000"/>
            <a:ext cx="2834640" cy="3474720"/>
          </a:xfrm>
          <a:prstGeom prst="rect">
            <a:avLst/>
          </a:prstGeom>
          <a:solidFill>
            <a:srgbClr val="000844"/>
          </a:solidFill>
          <a:ln/>
        </p:spPr>
        <p:txBody>
          <a:bodyPr/>
          <a:lstStyle/>
          <a:p>
            <a:endParaRPr lang="en-US"/>
          </a:p>
        </p:txBody>
      </p:sp>
      <p:sp>
        <p:nvSpPr>
          <p:cNvPr id="18" name="Shape 16"/>
          <p:cNvSpPr/>
          <p:nvPr/>
        </p:nvSpPr>
        <p:spPr>
          <a:xfrm>
            <a:off x="6126480" y="1143000"/>
            <a:ext cx="64008" cy="347472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Agent installation</a:t>
            </a:r>
            <a:endParaRPr lang="en-US" sz="1300" dirty="0"/>
          </a:p>
        </p:txBody>
      </p:sp>
      <p:sp>
        <p:nvSpPr>
          <p:cNvPr id="20" name="Text 18"/>
          <p:cNvSpPr/>
          <p:nvPr/>
        </p:nvSpPr>
        <p:spPr>
          <a:xfrm>
            <a:off x="6263640" y="1490472"/>
            <a:ext cx="2560320" cy="3054096"/>
          </a:xfrm>
          <a:prstGeom prst="rect">
            <a:avLst/>
          </a:prstGeom>
          <a:noFill/>
          <a:ln/>
        </p:spPr>
        <p:txBody>
          <a:bodyPr wrap="square" lIns="0" tIns="0" rIns="0" bIns="0" rtlCol="0" anchor="t"/>
          <a:lstStyle/>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The first install was done</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through chat — paste a</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command, read the error,</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paste it back, repeat.</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The second was done by Code</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over SSH. No copying, no</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pasting, no typing.</a:t>
            </a:r>
            <a:endParaRPr lang="en-US" sz="1050" dirty="0"/>
          </a:p>
          <a:p>
            <a:pPr marL="0" indent="0">
              <a:lnSpc>
                <a:spcPct val="115000"/>
              </a:lnSpc>
              <a:buNone/>
            </a:pP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When I later needed Hermes</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installed on the Mac Mini,</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I just told Code to do it.</a:t>
            </a:r>
            <a:endParaRPr lang="en-US" sz="1050" dirty="0"/>
          </a:p>
          <a:p>
            <a:pPr marL="0" indent="0">
              <a:lnSpc>
                <a:spcPct val="115000"/>
              </a:lnSpc>
              <a:buNone/>
            </a:pPr>
            <a:r>
              <a:rPr lang="en-US" sz="1050" dirty="0">
                <a:solidFill>
                  <a:srgbClr val="FFFFFF"/>
                </a:solidFill>
                <a:latin typeface="Franklin Gothic Medium" pitchFamily="34" charset="0"/>
                <a:ea typeface="Franklin Gothic Medium" pitchFamily="34" charset="-122"/>
                <a:cs typeface="Franklin Gothic Medium" pitchFamily="34" charset="-120"/>
              </a:rPr>
              <a:t>It handled the errors itself.</a:t>
            </a:r>
            <a:endParaRPr lang="en-US" sz="10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Programming Mesh Nodes With AI</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A use that is not obvious until you try it</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8778240" cy="731520"/>
          </a:xfrm>
          <a:prstGeom prst="rect">
            <a:avLst/>
          </a:prstGeom>
          <a:solidFill>
            <a:srgbClr val="0A1A7A"/>
          </a:solidFill>
          <a:ln/>
        </p:spPr>
        <p:txBody>
          <a:bodyPr/>
          <a:lstStyle/>
          <a:p>
            <a:endParaRPr lang="en-US"/>
          </a:p>
        </p:txBody>
      </p:sp>
      <p:sp>
        <p:nvSpPr>
          <p:cNvPr id="10" name="Text 8"/>
          <p:cNvSpPr/>
          <p:nvPr/>
        </p:nvSpPr>
        <p:spPr>
          <a:xfrm>
            <a:off x="384048" y="1188720"/>
            <a:ext cx="8375904" cy="640080"/>
          </a:xfrm>
          <a:prstGeom prst="rect">
            <a:avLst/>
          </a:prstGeom>
          <a:noFill/>
          <a:ln/>
        </p:spPr>
        <p:txBody>
          <a:bodyPr wrap="square" lIns="0" tIns="0" rIns="0" bIns="0" rtlCol="0" anchor="ctr"/>
          <a:lstStyle/>
          <a:p>
            <a:pPr marL="0" indent="0" algn="ctr">
              <a:buNone/>
            </a:pPr>
            <a:r>
              <a:rPr lang="en-US" sz="1400" b="1" dirty="0">
                <a:solidFill>
                  <a:srgbClr val="FFCC00"/>
                </a:solidFill>
                <a:latin typeface="Franklin Gothic Medium" pitchFamily="34" charset="0"/>
                <a:ea typeface="Franklin Gothic Medium" pitchFamily="34" charset="-122"/>
                <a:cs typeface="Franklin Gothic Medium" pitchFamily="34" charset="-120"/>
              </a:rPr>
              <a:t>Meshtastic and MeshCore nodes are configured from a command line. Claude Code can drive that command line — which means it can program your nodes for you.</a:t>
            </a:r>
            <a:endParaRPr lang="en-US" sz="1400" dirty="0"/>
          </a:p>
        </p:txBody>
      </p:sp>
      <p:sp>
        <p:nvSpPr>
          <p:cNvPr id="11" name="Shape 9"/>
          <p:cNvSpPr/>
          <p:nvPr/>
        </p:nvSpPr>
        <p:spPr>
          <a:xfrm>
            <a:off x="182880" y="2011680"/>
            <a:ext cx="2834640" cy="1417320"/>
          </a:xfrm>
          <a:prstGeom prst="rect">
            <a:avLst/>
          </a:prstGeom>
          <a:solidFill>
            <a:srgbClr val="000844"/>
          </a:solidFill>
          <a:ln/>
        </p:spPr>
        <p:txBody>
          <a:bodyPr/>
          <a:lstStyle/>
          <a:p>
            <a:endParaRPr lang="en-US"/>
          </a:p>
        </p:txBody>
      </p:sp>
      <p:sp>
        <p:nvSpPr>
          <p:cNvPr id="12" name="Shape 10"/>
          <p:cNvSpPr/>
          <p:nvPr/>
        </p:nvSpPr>
        <p:spPr>
          <a:xfrm>
            <a:off x="182880" y="2011680"/>
            <a:ext cx="64008" cy="1417320"/>
          </a:xfrm>
          <a:prstGeom prst="rect">
            <a:avLst/>
          </a:prstGeom>
          <a:solidFill>
            <a:srgbClr val="5B9BD5"/>
          </a:solidFill>
          <a:ln/>
        </p:spPr>
        <p:txBody>
          <a:bodyPr/>
          <a:lstStyle/>
          <a:p>
            <a:endParaRPr lang="en-US"/>
          </a:p>
        </p:txBody>
      </p:sp>
      <p:sp>
        <p:nvSpPr>
          <p:cNvPr id="13" name="Text 11"/>
          <p:cNvSpPr/>
          <p:nvPr/>
        </p:nvSpPr>
        <p:spPr>
          <a:xfrm>
            <a:off x="320040" y="206654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What you say</a:t>
            </a:r>
            <a:endParaRPr lang="en-US" sz="1300" dirty="0"/>
          </a:p>
        </p:txBody>
      </p:sp>
      <p:sp>
        <p:nvSpPr>
          <p:cNvPr id="14" name="Text 12"/>
          <p:cNvSpPr/>
          <p:nvPr/>
        </p:nvSpPr>
        <p:spPr>
          <a:xfrm>
            <a:off x="320040" y="2359152"/>
            <a:ext cx="256032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"Set the tower node to</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LONG_FAST, 915 MHz,</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30 dBm, and turn off</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power saving."</a:t>
            </a:r>
            <a:endParaRPr lang="en-US" sz="1150" dirty="0"/>
          </a:p>
        </p:txBody>
      </p:sp>
      <p:sp>
        <p:nvSpPr>
          <p:cNvPr id="15" name="Shape 13"/>
          <p:cNvSpPr/>
          <p:nvPr/>
        </p:nvSpPr>
        <p:spPr>
          <a:xfrm>
            <a:off x="3154680" y="2011680"/>
            <a:ext cx="2834640" cy="1417320"/>
          </a:xfrm>
          <a:prstGeom prst="rect">
            <a:avLst/>
          </a:prstGeom>
          <a:solidFill>
            <a:srgbClr val="000844"/>
          </a:solidFill>
          <a:ln/>
        </p:spPr>
        <p:txBody>
          <a:bodyPr/>
          <a:lstStyle/>
          <a:p>
            <a:endParaRPr lang="en-US"/>
          </a:p>
        </p:txBody>
      </p:sp>
      <p:sp>
        <p:nvSpPr>
          <p:cNvPr id="16" name="Shape 14"/>
          <p:cNvSpPr/>
          <p:nvPr/>
        </p:nvSpPr>
        <p:spPr>
          <a:xfrm>
            <a:off x="3154680" y="2011680"/>
            <a:ext cx="64008" cy="1417320"/>
          </a:xfrm>
          <a:prstGeom prst="rect">
            <a:avLst/>
          </a:prstGeom>
          <a:solidFill>
            <a:srgbClr val="00A8A0"/>
          </a:solidFill>
          <a:ln/>
        </p:spPr>
        <p:txBody>
          <a:bodyPr/>
          <a:lstStyle/>
          <a:p>
            <a:endParaRPr lang="en-US"/>
          </a:p>
        </p:txBody>
      </p:sp>
      <p:sp>
        <p:nvSpPr>
          <p:cNvPr id="17" name="Text 15"/>
          <p:cNvSpPr/>
          <p:nvPr/>
        </p:nvSpPr>
        <p:spPr>
          <a:xfrm>
            <a:off x="3291840" y="206654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What Code does</a:t>
            </a:r>
            <a:endParaRPr lang="en-US" sz="1300" dirty="0"/>
          </a:p>
        </p:txBody>
      </p:sp>
      <p:sp>
        <p:nvSpPr>
          <p:cNvPr id="18" name="Text 16"/>
          <p:cNvSpPr/>
          <p:nvPr/>
        </p:nvSpPr>
        <p:spPr>
          <a:xfrm>
            <a:off x="3291840" y="2359152"/>
            <a:ext cx="2560320" cy="9966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Issues each command,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reads back every value,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and tells you if the radio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accepted something</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different from what you</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asked for.</a:t>
            </a:r>
            <a:endParaRPr lang="en-US" sz="1100" dirty="0"/>
          </a:p>
        </p:txBody>
      </p:sp>
      <p:sp>
        <p:nvSpPr>
          <p:cNvPr id="19" name="Shape 17"/>
          <p:cNvSpPr/>
          <p:nvPr/>
        </p:nvSpPr>
        <p:spPr>
          <a:xfrm>
            <a:off x="6126480" y="2011680"/>
            <a:ext cx="2834640" cy="1417320"/>
          </a:xfrm>
          <a:prstGeom prst="rect">
            <a:avLst/>
          </a:prstGeom>
          <a:solidFill>
            <a:srgbClr val="000844"/>
          </a:solidFill>
          <a:ln/>
        </p:spPr>
        <p:txBody>
          <a:bodyPr/>
          <a:lstStyle/>
          <a:p>
            <a:endParaRPr lang="en-US"/>
          </a:p>
        </p:txBody>
      </p:sp>
      <p:sp>
        <p:nvSpPr>
          <p:cNvPr id="20" name="Shape 18"/>
          <p:cNvSpPr/>
          <p:nvPr/>
        </p:nvSpPr>
        <p:spPr>
          <a:xfrm>
            <a:off x="6126480" y="2011680"/>
            <a:ext cx="64008" cy="1417320"/>
          </a:xfrm>
          <a:prstGeom prst="rect">
            <a:avLst/>
          </a:prstGeom>
          <a:solidFill>
            <a:srgbClr val="ED7D31"/>
          </a:solidFill>
          <a:ln/>
        </p:spPr>
        <p:txBody>
          <a:bodyPr/>
          <a:lstStyle/>
          <a:p>
            <a:endParaRPr lang="en-US"/>
          </a:p>
        </p:txBody>
      </p:sp>
      <p:sp>
        <p:nvSpPr>
          <p:cNvPr id="21" name="Text 19"/>
          <p:cNvSpPr/>
          <p:nvPr/>
        </p:nvSpPr>
        <p:spPr>
          <a:xfrm>
            <a:off x="6263640" y="206654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Why that matters</a:t>
            </a:r>
            <a:endParaRPr lang="en-US" sz="1300" dirty="0"/>
          </a:p>
        </p:txBody>
      </p:sp>
      <p:sp>
        <p:nvSpPr>
          <p:cNvPr id="22" name="Text 20"/>
          <p:cNvSpPr/>
          <p:nvPr/>
        </p:nvSpPr>
        <p:spPr>
          <a:xfrm>
            <a:off x="6263640" y="2359152"/>
            <a:ext cx="2560320" cy="9966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firmware silently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clamps values.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set a 900-second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interval. It read back</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 1800. No error.</a:t>
            </a:r>
            <a:endParaRPr lang="en-US" sz="1100" dirty="0"/>
          </a:p>
        </p:txBody>
      </p:sp>
      <p:sp>
        <p:nvSpPr>
          <p:cNvPr id="23" name="Shape 21"/>
          <p:cNvSpPr/>
          <p:nvPr/>
        </p:nvSpPr>
        <p:spPr>
          <a:xfrm>
            <a:off x="182880" y="3566160"/>
            <a:ext cx="8778240" cy="1051560"/>
          </a:xfrm>
          <a:prstGeom prst="rect">
            <a:avLst/>
          </a:prstGeom>
          <a:solidFill>
            <a:srgbClr val="000844"/>
          </a:solidFill>
          <a:ln/>
        </p:spPr>
        <p:txBody>
          <a:bodyPr/>
          <a:lstStyle/>
          <a:p>
            <a:endParaRPr lang="en-US"/>
          </a:p>
        </p:txBody>
      </p:sp>
      <p:sp>
        <p:nvSpPr>
          <p:cNvPr id="24" name="Shape 22"/>
          <p:cNvSpPr/>
          <p:nvPr/>
        </p:nvSpPr>
        <p:spPr>
          <a:xfrm>
            <a:off x="182880" y="3566160"/>
            <a:ext cx="64008" cy="1051560"/>
          </a:xfrm>
          <a:prstGeom prst="rect">
            <a:avLst/>
          </a:prstGeom>
          <a:solidFill>
            <a:srgbClr val="FFCC00"/>
          </a:solidFill>
          <a:ln/>
        </p:spPr>
        <p:txBody>
          <a:bodyPr/>
          <a:lstStyle/>
          <a:p>
            <a:endParaRPr lang="en-US"/>
          </a:p>
        </p:txBody>
      </p:sp>
      <p:sp>
        <p:nvSpPr>
          <p:cNvPr id="25" name="Text 23"/>
          <p:cNvSpPr/>
          <p:nvPr/>
        </p:nvSpPr>
        <p:spPr>
          <a:xfrm>
            <a:off x="384048" y="3630168"/>
            <a:ext cx="8412480" cy="256032"/>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The Real Win: A Node You Cannot Reach</a:t>
            </a:r>
            <a:endParaRPr lang="en-US" sz="1300" dirty="0"/>
          </a:p>
        </p:txBody>
      </p:sp>
      <p:sp>
        <p:nvSpPr>
          <p:cNvPr id="26" name="Text 24"/>
          <p:cNvSpPr/>
          <p:nvPr/>
        </p:nvSpPr>
        <p:spPr>
          <a:xfrm>
            <a:off x="384048" y="3913632"/>
            <a:ext cx="8412480" cy="640080"/>
          </a:xfrm>
          <a:prstGeom prst="rect">
            <a:avLst/>
          </a:prstGeom>
          <a:noFill/>
          <a:ln/>
        </p:spPr>
        <p:txBody>
          <a:bodyPr wrap="square" lIns="0" tIns="0" rIns="0" bIns="0" rtlCol="0" anchor="ctr"/>
          <a:lstStyle/>
          <a:p>
            <a:pPr marL="0" indent="0">
              <a:lnSpc>
                <a:spcPct val="120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The clubhouse tower node sits 89 feet up. Nobody is climbing it to change a setting. Code configured remote administration before the node went up, then verified it end to end by reading the transmit power back from the ground.</a:t>
            </a:r>
            <a:endParaRPr lang="en-US" sz="11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27">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SDR Meets AI</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Signal analysis without being a DSP engineer</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691640"/>
          </a:xfrm>
          <a:prstGeom prst="rect">
            <a:avLst/>
          </a:prstGeom>
          <a:solidFill>
            <a:srgbClr val="000844"/>
          </a:solidFill>
          <a:ln/>
        </p:spPr>
        <p:txBody>
          <a:bodyPr/>
          <a:lstStyle/>
          <a:p>
            <a:endParaRPr lang="en-US"/>
          </a:p>
        </p:txBody>
      </p:sp>
      <p:sp>
        <p:nvSpPr>
          <p:cNvPr id="10" name="Shape 8"/>
          <p:cNvSpPr/>
          <p:nvPr/>
        </p:nvSpPr>
        <p:spPr>
          <a:xfrm>
            <a:off x="182880" y="1143000"/>
            <a:ext cx="64008" cy="1691640"/>
          </a:xfrm>
          <a:prstGeom prst="rect">
            <a:avLst/>
          </a:prstGeom>
          <a:solidFill>
            <a:srgbClr val="FFCC0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What you can ask for</a:t>
            </a:r>
            <a:endParaRPr lang="en-US" sz="1300" dirty="0"/>
          </a:p>
        </p:txBody>
      </p:sp>
      <p:sp>
        <p:nvSpPr>
          <p:cNvPr id="12" name="Text 10"/>
          <p:cNvSpPr/>
          <p:nvPr/>
        </p:nvSpPr>
        <p:spPr>
          <a:xfrm>
            <a:off x="320040" y="1490472"/>
            <a:ext cx="402336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Identify an unknown signal from a capture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Measure your own station's performance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Validate weak-signal decodes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Plot an antenna pattern from field data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Compute and correct Doppler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 Hunt down a source of interference</a:t>
            </a:r>
            <a:endParaRPr lang="en-US" sz="1100" dirty="0"/>
          </a:p>
        </p:txBody>
      </p:sp>
      <p:sp>
        <p:nvSpPr>
          <p:cNvPr id="13" name="Shape 11"/>
          <p:cNvSpPr/>
          <p:nvPr/>
        </p:nvSpPr>
        <p:spPr>
          <a:xfrm>
            <a:off x="4663440" y="1143000"/>
            <a:ext cx="4297680" cy="1691640"/>
          </a:xfrm>
          <a:prstGeom prst="rect">
            <a:avLst/>
          </a:prstGeom>
          <a:solidFill>
            <a:srgbClr val="000844"/>
          </a:solidFill>
          <a:ln/>
        </p:spPr>
        <p:txBody>
          <a:bodyPr/>
          <a:lstStyle/>
          <a:p>
            <a:endParaRPr lang="en-US"/>
          </a:p>
        </p:txBody>
      </p:sp>
      <p:sp>
        <p:nvSpPr>
          <p:cNvPr id="14" name="Shape 12"/>
          <p:cNvSpPr/>
          <p:nvPr/>
        </p:nvSpPr>
        <p:spPr>
          <a:xfrm>
            <a:off x="4663440" y="1143000"/>
            <a:ext cx="64008" cy="1691640"/>
          </a:xfrm>
          <a:prstGeom prst="rect">
            <a:avLst/>
          </a:prstGeom>
          <a:solidFill>
            <a:srgbClr val="5B9BD5"/>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How it works</a:t>
            </a:r>
            <a:endParaRPr lang="en-US" sz="1300" dirty="0"/>
          </a:p>
        </p:txBody>
      </p:sp>
      <p:sp>
        <p:nvSpPr>
          <p:cNvPr id="16" name="Text 14"/>
          <p:cNvSpPr/>
          <p:nvPr/>
        </p:nvSpPr>
        <p:spPr>
          <a:xfrm>
            <a:off x="4800600" y="1490472"/>
            <a:ext cx="402336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You capture IQ data with your SDR.</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Code writes the analysis programs,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runs them, reads the output, adjusts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approach, and explains what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numbers mean.</a:t>
            </a:r>
            <a:endParaRPr lang="en-US" sz="1100" dirty="0"/>
          </a:p>
        </p:txBody>
      </p:sp>
      <p:sp>
        <p:nvSpPr>
          <p:cNvPr id="17" name="Shape 15"/>
          <p:cNvSpPr/>
          <p:nvPr/>
        </p:nvSpPr>
        <p:spPr>
          <a:xfrm>
            <a:off x="182880" y="3017520"/>
            <a:ext cx="8778240" cy="1600200"/>
          </a:xfrm>
          <a:prstGeom prst="rect">
            <a:avLst/>
          </a:prstGeom>
          <a:solidFill>
            <a:srgbClr val="000844"/>
          </a:solidFill>
          <a:ln/>
        </p:spPr>
        <p:txBody>
          <a:bodyPr/>
          <a:lstStyle/>
          <a:p>
            <a:endParaRPr lang="en-US"/>
          </a:p>
        </p:txBody>
      </p:sp>
      <p:sp>
        <p:nvSpPr>
          <p:cNvPr id="18" name="Shape 16"/>
          <p:cNvSpPr/>
          <p:nvPr/>
        </p:nvSpPr>
        <p:spPr>
          <a:xfrm>
            <a:off x="182880" y="3017520"/>
            <a:ext cx="64008" cy="1600200"/>
          </a:xfrm>
          <a:prstGeom prst="rect">
            <a:avLst/>
          </a:prstGeom>
          <a:solidFill>
            <a:srgbClr val="00A8A0"/>
          </a:solidFill>
          <a:ln/>
        </p:spPr>
        <p:txBody>
          <a:bodyPr/>
          <a:lstStyle/>
          <a:p>
            <a:endParaRPr lang="en-US"/>
          </a:p>
        </p:txBody>
      </p:sp>
      <p:sp>
        <p:nvSpPr>
          <p:cNvPr id="19" name="Text 17"/>
          <p:cNvSpPr/>
          <p:nvPr/>
        </p:nvSpPr>
        <p:spPr>
          <a:xfrm>
            <a:off x="384048" y="3081528"/>
            <a:ext cx="8412480" cy="274320"/>
          </a:xfrm>
          <a:prstGeom prst="rect">
            <a:avLst/>
          </a:prstGeom>
          <a:noFill/>
          <a:ln/>
        </p:spPr>
        <p:txBody>
          <a:bodyPr wrap="square" lIns="0" tIns="0" rIns="0" bIns="0" rtlCol="0" anchor="ctr"/>
          <a:lstStyle/>
          <a:p>
            <a:pPr marL="0" indent="0">
              <a:buNone/>
            </a:pPr>
            <a:r>
              <a:rPr lang="en-US" sz="1400" b="1" dirty="0">
                <a:solidFill>
                  <a:srgbClr val="00A8A0"/>
                </a:solidFill>
                <a:latin typeface="Franklin Gothic Medium" pitchFamily="34" charset="0"/>
                <a:ea typeface="Franklin Gothic Medium" pitchFamily="34" charset="-122"/>
                <a:cs typeface="Franklin Gothic Medium" pitchFamily="34" charset="-120"/>
              </a:rPr>
              <a:t>In Progress: The Clubhouse Noise Survey</a:t>
            </a:r>
            <a:endParaRPr lang="en-US" sz="1400" dirty="0"/>
          </a:p>
        </p:txBody>
      </p:sp>
      <p:sp>
        <p:nvSpPr>
          <p:cNvPr id="20" name="Text 18"/>
          <p:cNvSpPr/>
          <p:nvPr/>
        </p:nvSpPr>
        <p:spPr>
          <a:xfrm>
            <a:off x="384048" y="3401568"/>
            <a:ext cx="8412480" cy="1097280"/>
          </a:xfrm>
          <a:prstGeom prst="rect">
            <a:avLst/>
          </a:prstGeom>
          <a:noFill/>
          <a:ln/>
        </p:spPr>
        <p:txBody>
          <a:bodyPr wrap="square" lIns="0" tIns="0" rIns="0" bIns="0" rtlCol="0" anchor="ctr"/>
          <a:lstStyle/>
          <a:p>
            <a:pPr marL="0" indent="0">
              <a:lnSpc>
                <a:spcPct val="12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An SDR on a rotatable directional antenna sweeps 360 degrees, capturing a slice of spectrum at every heading and logging the noise power. The result is a map of where interference is coming from — the fairgrounds pumps, the power lines, the cell towers, or our own transmitters. A portable version with GPS is being built for surveying members' home stations.</a:t>
            </a:r>
            <a:endParaRPr lang="en-US" sz="11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28">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Decoding the ISS: When the Answer Is No</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most technically involved project — and it failed usefully</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417320"/>
          </a:xfrm>
          <a:prstGeom prst="rect">
            <a:avLst/>
          </a:prstGeom>
          <a:solidFill>
            <a:srgbClr val="000844"/>
          </a:solidFill>
          <a:ln/>
        </p:spPr>
        <p:txBody>
          <a:bodyPr/>
          <a:lstStyle/>
          <a:p>
            <a:endParaRPr lang="en-US"/>
          </a:p>
        </p:txBody>
      </p:sp>
      <p:sp>
        <p:nvSpPr>
          <p:cNvPr id="10" name="Shape 8"/>
          <p:cNvSpPr/>
          <p:nvPr/>
        </p:nvSpPr>
        <p:spPr>
          <a:xfrm>
            <a:off x="182880" y="1143000"/>
            <a:ext cx="64008" cy="1417320"/>
          </a:xfrm>
          <a:prstGeom prst="rect">
            <a:avLst/>
          </a:prstGeom>
          <a:solidFill>
            <a:srgbClr val="FFCC0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The capture</a:t>
            </a:r>
            <a:endParaRPr lang="en-US" sz="1300" dirty="0"/>
          </a:p>
        </p:txBody>
      </p:sp>
      <p:sp>
        <p:nvSpPr>
          <p:cNvPr id="12" name="Text 10"/>
          <p:cNvSpPr/>
          <p:nvPr/>
        </p:nvSpPr>
        <p:spPr>
          <a:xfrm>
            <a:off x="320040" y="1490472"/>
            <a:ext cx="4023360" cy="9966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May 27, 2026. Near-zenith ISS pass,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86.5 degrees, 418 km at closest approach.</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6.2 gigabytes of raw IQ data</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over nine minutes.</a:t>
            </a:r>
            <a:endParaRPr lang="en-US" sz="1150" dirty="0"/>
          </a:p>
        </p:txBody>
      </p:sp>
      <p:sp>
        <p:nvSpPr>
          <p:cNvPr id="13" name="Shape 11"/>
          <p:cNvSpPr/>
          <p:nvPr/>
        </p:nvSpPr>
        <p:spPr>
          <a:xfrm>
            <a:off x="4663440" y="1143000"/>
            <a:ext cx="4297680" cy="1417320"/>
          </a:xfrm>
          <a:prstGeom prst="rect">
            <a:avLst/>
          </a:prstGeom>
          <a:solidFill>
            <a:srgbClr val="000844"/>
          </a:solidFill>
          <a:ln/>
        </p:spPr>
        <p:txBody>
          <a:bodyPr/>
          <a:lstStyle/>
          <a:p>
            <a:endParaRPr lang="en-US"/>
          </a:p>
        </p:txBody>
      </p:sp>
      <p:sp>
        <p:nvSpPr>
          <p:cNvPr id="14" name="Shape 12"/>
          <p:cNvSpPr/>
          <p:nvPr/>
        </p:nvSpPr>
        <p:spPr>
          <a:xfrm>
            <a:off x="4663440" y="1143000"/>
            <a:ext cx="64008" cy="1417320"/>
          </a:xfrm>
          <a:prstGeom prst="rect">
            <a:avLst/>
          </a:prstGeom>
          <a:solidFill>
            <a:srgbClr val="5B9BD5"/>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First: prove it is real</a:t>
            </a:r>
            <a:endParaRPr lang="en-US" sz="1300" dirty="0"/>
          </a:p>
        </p:txBody>
      </p:sp>
      <p:sp>
        <p:nvSpPr>
          <p:cNvPr id="16" name="Text 14"/>
          <p:cNvSpPr/>
          <p:nvPr/>
        </p:nvSpPr>
        <p:spPr>
          <a:xfrm>
            <a:off x="4800600" y="1490472"/>
            <a:ext cx="4023360" cy="9966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Before trying to decode anything, Code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correlated signal power against ISS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elevation and distance.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It tracked. The signal was genuinely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from the ISS.</a:t>
            </a:r>
            <a:endParaRPr lang="en-US" sz="1100" dirty="0"/>
          </a:p>
        </p:txBody>
      </p:sp>
      <p:sp>
        <p:nvSpPr>
          <p:cNvPr id="17" name="Shape 15"/>
          <p:cNvSpPr/>
          <p:nvPr/>
        </p:nvSpPr>
        <p:spPr>
          <a:xfrm>
            <a:off x="182880" y="2697480"/>
            <a:ext cx="8778240" cy="960120"/>
          </a:xfrm>
          <a:prstGeom prst="rect">
            <a:avLst/>
          </a:prstGeom>
          <a:solidFill>
            <a:srgbClr val="0A1A7A"/>
          </a:solidFill>
          <a:ln/>
        </p:spPr>
        <p:txBody>
          <a:bodyPr/>
          <a:lstStyle/>
          <a:p>
            <a:endParaRPr lang="en-US"/>
          </a:p>
        </p:txBody>
      </p:sp>
      <p:sp>
        <p:nvSpPr>
          <p:cNvPr id="18" name="Text 16"/>
          <p:cNvSpPr/>
          <p:nvPr/>
        </p:nvSpPr>
        <p:spPr>
          <a:xfrm>
            <a:off x="411480" y="2743200"/>
            <a:ext cx="8321040" cy="868680"/>
          </a:xfrm>
          <a:prstGeom prst="rect">
            <a:avLst/>
          </a:prstGeom>
          <a:noFill/>
          <a:ln/>
        </p:spPr>
        <p:txBody>
          <a:bodyPr wrap="square" lIns="0" tIns="0" rIns="0" bIns="0" rtlCol="0" anchor="ctr"/>
          <a:lstStyle/>
          <a:p>
            <a:pPr marL="0" indent="0" algn="ctr">
              <a:buNone/>
            </a:pPr>
            <a:r>
              <a:rPr lang="en-US" sz="1350" dirty="0">
                <a:solidFill>
                  <a:srgbClr val="FFFFFF"/>
                </a:solidFill>
                <a:latin typeface="Franklin Gothic Medium" pitchFamily="34" charset="0"/>
                <a:ea typeface="Franklin Gothic Medium" pitchFamily="34" charset="-122"/>
                <a:cs typeface="Franklin Gothic Medium" pitchFamily="34" charset="-120"/>
              </a:rPr>
              <a:t>Three independent decoders. Hundreds of parameter combinations. Every symbol rate, every code rate, every tuning offset. Zero locks. Every output file was empty.</a:t>
            </a:r>
            <a:endParaRPr lang="en-US" sz="1350" dirty="0"/>
          </a:p>
        </p:txBody>
      </p:sp>
      <p:sp>
        <p:nvSpPr>
          <p:cNvPr id="19" name="Shape 17"/>
          <p:cNvSpPr/>
          <p:nvPr/>
        </p:nvSpPr>
        <p:spPr>
          <a:xfrm>
            <a:off x="182880" y="3794760"/>
            <a:ext cx="4297680" cy="822960"/>
          </a:xfrm>
          <a:prstGeom prst="rect">
            <a:avLst/>
          </a:prstGeom>
          <a:solidFill>
            <a:srgbClr val="000844"/>
          </a:solidFill>
          <a:ln/>
        </p:spPr>
        <p:txBody>
          <a:bodyPr/>
          <a:lstStyle/>
          <a:p>
            <a:endParaRPr lang="en-US"/>
          </a:p>
        </p:txBody>
      </p:sp>
      <p:sp>
        <p:nvSpPr>
          <p:cNvPr id="20" name="Shape 18"/>
          <p:cNvSpPr/>
          <p:nvPr/>
        </p:nvSpPr>
        <p:spPr>
          <a:xfrm>
            <a:off x="182880" y="3794760"/>
            <a:ext cx="64008" cy="822960"/>
          </a:xfrm>
          <a:prstGeom prst="rect">
            <a:avLst/>
          </a:prstGeom>
          <a:solidFill>
            <a:srgbClr val="ED7D31"/>
          </a:solidFill>
          <a:ln/>
        </p:spPr>
        <p:txBody>
          <a:bodyPr/>
          <a:lstStyle/>
          <a:p>
            <a:endParaRPr lang="en-US"/>
          </a:p>
        </p:txBody>
      </p:sp>
      <p:sp>
        <p:nvSpPr>
          <p:cNvPr id="21" name="Text 19"/>
          <p:cNvSpPr/>
          <p:nvPr/>
        </p:nvSpPr>
        <p:spPr>
          <a:xfrm>
            <a:off x="320040" y="384962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The diagnostic that closed it</a:t>
            </a:r>
            <a:endParaRPr lang="en-US" sz="1300" dirty="0"/>
          </a:p>
        </p:txBody>
      </p:sp>
      <p:sp>
        <p:nvSpPr>
          <p:cNvPr id="22" name="Text 20"/>
          <p:cNvSpPr/>
          <p:nvPr/>
        </p:nvSpPr>
        <p:spPr>
          <a:xfrm>
            <a:off x="320040" y="4142232"/>
            <a:ext cx="4023360" cy="40233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 constellation plot showed pure noise —</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no symbol structure at all to lock onto.</a:t>
            </a:r>
            <a:endParaRPr lang="en-US" sz="1150" dirty="0"/>
          </a:p>
        </p:txBody>
      </p:sp>
      <p:sp>
        <p:nvSpPr>
          <p:cNvPr id="23" name="Shape 21"/>
          <p:cNvSpPr/>
          <p:nvPr/>
        </p:nvSpPr>
        <p:spPr>
          <a:xfrm>
            <a:off x="4663440" y="3794760"/>
            <a:ext cx="4297680" cy="822960"/>
          </a:xfrm>
          <a:prstGeom prst="rect">
            <a:avLst/>
          </a:prstGeom>
          <a:solidFill>
            <a:srgbClr val="000844"/>
          </a:solidFill>
          <a:ln/>
        </p:spPr>
        <p:txBody>
          <a:bodyPr/>
          <a:lstStyle/>
          <a:p>
            <a:endParaRPr lang="en-US"/>
          </a:p>
        </p:txBody>
      </p:sp>
      <p:sp>
        <p:nvSpPr>
          <p:cNvPr id="24" name="Shape 22"/>
          <p:cNvSpPr/>
          <p:nvPr/>
        </p:nvSpPr>
        <p:spPr>
          <a:xfrm>
            <a:off x="4663440" y="3794760"/>
            <a:ext cx="64008" cy="822960"/>
          </a:xfrm>
          <a:prstGeom prst="rect">
            <a:avLst/>
          </a:prstGeom>
          <a:solidFill>
            <a:srgbClr val="00A8A0"/>
          </a:solidFill>
          <a:ln/>
        </p:spPr>
        <p:txBody>
          <a:bodyPr/>
          <a:lstStyle/>
          <a:p>
            <a:endParaRPr lang="en-US"/>
          </a:p>
        </p:txBody>
      </p:sp>
      <p:sp>
        <p:nvSpPr>
          <p:cNvPr id="25" name="Text 23"/>
          <p:cNvSpPr/>
          <p:nvPr/>
        </p:nvSpPr>
        <p:spPr>
          <a:xfrm>
            <a:off x="4800600" y="384962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The actionable conclusion</a:t>
            </a:r>
            <a:endParaRPr lang="en-US" sz="1300" dirty="0"/>
          </a:p>
        </p:txBody>
      </p:sp>
      <p:sp>
        <p:nvSpPr>
          <p:cNvPr id="26" name="Text 24"/>
          <p:cNvSpPr/>
          <p:nvPr/>
        </p:nvSpPr>
        <p:spPr>
          <a:xfrm>
            <a:off x="4800600" y="4142232"/>
            <a:ext cx="4023360" cy="40233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We are 6–10 dB short. It is an antenna</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problem, not a software problem.</a:t>
            </a:r>
            <a:endParaRPr lang="en-US" sz="11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C72059-A2AA-2F3D-2BB0-F83958624CE2}"/>
              </a:ext>
            </a:extLst>
          </p:cNvPr>
          <p:cNvSpPr txBox="1"/>
          <p:nvPr/>
        </p:nvSpPr>
        <p:spPr>
          <a:xfrm>
            <a:off x="236822" y="0"/>
            <a:ext cx="8755873" cy="5078313"/>
          </a:xfrm>
          <a:prstGeom prst="rect">
            <a:avLst/>
          </a:prstGeom>
          <a:noFill/>
        </p:spPr>
        <p:txBody>
          <a:bodyPr wrap="square" rtlCol="0">
            <a:spAutoFit/>
          </a:bodyPr>
          <a:lstStyle/>
          <a:p>
            <a:r>
              <a:rPr lang="en-US" b="1" dirty="0">
                <a:solidFill>
                  <a:srgbClr val="FFC000"/>
                </a:solidFill>
              </a:rPr>
              <a:t>W2MMD RF Environment Survey System</a:t>
            </a:r>
          </a:p>
          <a:p>
            <a:endParaRPr lang="en-US" dirty="0">
              <a:solidFill>
                <a:srgbClr val="FFC000"/>
              </a:solidFill>
            </a:endParaRPr>
          </a:p>
          <a:p>
            <a:pPr marL="285750" lvl="0" indent="-285750">
              <a:buFont typeface="Arial" panose="020B0604020202020204" pitchFamily="34" charset="0"/>
              <a:buChar char="•"/>
            </a:pPr>
            <a:r>
              <a:rPr lang="en-US" dirty="0">
                <a:solidFill>
                  <a:schemeClr val="bg1"/>
                </a:solidFill>
              </a:rPr>
              <a:t>Automatically </a:t>
            </a:r>
            <a:r>
              <a:rPr lang="en-US" dirty="0">
                <a:solidFill>
                  <a:srgbClr val="FFC000"/>
                </a:solidFill>
              </a:rPr>
              <a:t>rotates directional antenna </a:t>
            </a:r>
            <a:r>
              <a:rPr lang="en-US" dirty="0">
                <a:solidFill>
                  <a:schemeClr val="bg1"/>
                </a:solidFill>
              </a:rPr>
              <a:t>through 360° azimuth (and optional elevation), capturing RF signals at each heading using an RTL-SDR receiver</a:t>
            </a:r>
          </a:p>
          <a:p>
            <a:pPr marL="285750" lvl="0" indent="-285750">
              <a:buFont typeface="Arial" panose="020B0604020202020204" pitchFamily="34" charset="0"/>
              <a:buChar char="•"/>
            </a:pPr>
            <a:r>
              <a:rPr lang="en-US" dirty="0">
                <a:solidFill>
                  <a:srgbClr val="FFC000"/>
                </a:solidFill>
              </a:rPr>
              <a:t>Identifies signal </a:t>
            </a:r>
            <a:r>
              <a:rPr lang="en-US" dirty="0">
                <a:solidFill>
                  <a:schemeClr val="bg1"/>
                </a:solidFill>
              </a:rPr>
              <a:t>frequency, strength, bearing, and bandwidth across VHF and UHF bands simultaneously in a single sweep</a:t>
            </a:r>
          </a:p>
          <a:p>
            <a:pPr marL="285750" lvl="0" indent="-285750">
              <a:buFont typeface="Arial" panose="020B0604020202020204" pitchFamily="34" charset="0"/>
              <a:buChar char="•"/>
            </a:pPr>
            <a:r>
              <a:rPr lang="en-US" dirty="0">
                <a:solidFill>
                  <a:srgbClr val="FFC000"/>
                </a:solidFill>
              </a:rPr>
              <a:t>Cross-references detected signals</a:t>
            </a:r>
            <a:r>
              <a:rPr lang="en-US" dirty="0">
                <a:solidFill>
                  <a:schemeClr val="bg1"/>
                </a:solidFill>
              </a:rPr>
              <a:t> against the FCC license database and OpenStreetMap infrastructure features to identify noise sources</a:t>
            </a:r>
          </a:p>
          <a:p>
            <a:pPr marL="285750" lvl="0" indent="-285750">
              <a:buFont typeface="Arial" panose="020B0604020202020204" pitchFamily="34" charset="0"/>
              <a:buChar char="•"/>
            </a:pPr>
            <a:r>
              <a:rPr lang="en-US" dirty="0">
                <a:solidFill>
                  <a:schemeClr val="bg1"/>
                </a:solidFill>
              </a:rPr>
              <a:t>Overlays bearing lines on an </a:t>
            </a:r>
            <a:r>
              <a:rPr lang="en-US" dirty="0">
                <a:solidFill>
                  <a:srgbClr val="FFC000"/>
                </a:solidFill>
              </a:rPr>
              <a:t>interactive map </a:t>
            </a:r>
            <a:r>
              <a:rPr lang="en-US" dirty="0">
                <a:solidFill>
                  <a:schemeClr val="bg1"/>
                </a:solidFill>
              </a:rPr>
              <a:t>— color-coded by frequency band, weighted by signal strength</a:t>
            </a:r>
          </a:p>
          <a:p>
            <a:pPr marL="285750" lvl="0" indent="-285750">
              <a:buFont typeface="Arial" panose="020B0604020202020204" pitchFamily="34" charset="0"/>
              <a:buChar char="•"/>
            </a:pPr>
            <a:r>
              <a:rPr lang="en-US" dirty="0">
                <a:solidFill>
                  <a:schemeClr val="bg1"/>
                </a:solidFill>
              </a:rPr>
              <a:t>Runs </a:t>
            </a:r>
            <a:r>
              <a:rPr lang="en-US" dirty="0">
                <a:solidFill>
                  <a:srgbClr val="FFC000"/>
                </a:solidFill>
              </a:rPr>
              <a:t>automated sweeps multiple times daily</a:t>
            </a:r>
            <a:r>
              <a:rPr lang="en-US" dirty="0">
                <a:solidFill>
                  <a:schemeClr val="bg1"/>
                </a:solidFill>
              </a:rPr>
              <a:t>, building a time-series picture of how the RF environment changes by time of day and day of week</a:t>
            </a:r>
          </a:p>
          <a:p>
            <a:pPr marL="285750" lvl="0" indent="-285750">
              <a:buFont typeface="Arial" panose="020B0604020202020204" pitchFamily="34" charset="0"/>
              <a:buChar char="•"/>
            </a:pPr>
            <a:r>
              <a:rPr lang="en-US" dirty="0">
                <a:solidFill>
                  <a:schemeClr val="bg1"/>
                </a:solidFill>
              </a:rPr>
              <a:t>Flags </a:t>
            </a:r>
            <a:r>
              <a:rPr lang="en-US" dirty="0">
                <a:solidFill>
                  <a:srgbClr val="FFC000"/>
                </a:solidFill>
              </a:rPr>
              <a:t>new, changed, or unidentified signals automatically </a:t>
            </a:r>
            <a:r>
              <a:rPr lang="en-US" dirty="0">
                <a:solidFill>
                  <a:schemeClr val="bg1"/>
                </a:solidFill>
              </a:rPr>
              <a:t>and generates plain-English reports using AI analysis via the club's OpenClaw infrastructure</a:t>
            </a:r>
          </a:p>
          <a:p>
            <a:pPr marL="285750" lvl="0" indent="-285750">
              <a:buFont typeface="Arial" panose="020B0604020202020204" pitchFamily="34" charset="0"/>
              <a:buChar char="•"/>
            </a:pPr>
            <a:r>
              <a:rPr lang="en-US" dirty="0">
                <a:solidFill>
                  <a:srgbClr val="FFC000"/>
                </a:solidFill>
              </a:rPr>
              <a:t>Portable version </a:t>
            </a:r>
            <a:r>
              <a:rPr lang="en-US" dirty="0">
                <a:solidFill>
                  <a:schemeClr val="bg1"/>
                </a:solidFill>
              </a:rPr>
              <a:t>runs self-contained on a Raspberry Pi with GPS location tagging — two stations can triangulate noise sources to a specific geographic location</a:t>
            </a:r>
          </a:p>
          <a:p>
            <a:pPr marL="285750" lvl="0" indent="-285750">
              <a:buFont typeface="Arial" panose="020B0604020202020204" pitchFamily="34" charset="0"/>
              <a:buChar char="•"/>
            </a:pPr>
            <a:r>
              <a:rPr lang="en-US" dirty="0">
                <a:solidFill>
                  <a:schemeClr val="bg1"/>
                </a:solidFill>
              </a:rPr>
              <a:t>Delivers </a:t>
            </a:r>
            <a:r>
              <a:rPr lang="en-US" dirty="0">
                <a:solidFill>
                  <a:srgbClr val="FFC000"/>
                </a:solidFill>
              </a:rPr>
              <a:t>daily and weekly digest reports </a:t>
            </a:r>
            <a:r>
              <a:rPr lang="en-US" dirty="0">
                <a:solidFill>
                  <a:schemeClr val="bg1"/>
                </a:solidFill>
              </a:rPr>
              <a:t>by email and to the club Google Drive</a:t>
            </a:r>
          </a:p>
          <a:p>
            <a:endParaRPr lang="en-US" dirty="0">
              <a:solidFill>
                <a:srgbClr val="FFC000"/>
              </a:solidFill>
            </a:endParaRPr>
          </a:p>
        </p:txBody>
      </p:sp>
    </p:spTree>
    <p:extLst>
      <p:ext uri="{BB962C8B-B14F-4D97-AF65-F5344CB8AC3E}">
        <p14:creationId xmlns:p14="http://schemas.microsoft.com/office/powerpoint/2010/main" val="2141841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The EmComm Situation Recorder</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A Pi that logs an emergency net — and where the hard part actually was</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508760"/>
          </a:xfrm>
          <a:prstGeom prst="rect">
            <a:avLst/>
          </a:prstGeom>
          <a:solidFill>
            <a:srgbClr val="000844"/>
          </a:solidFill>
          <a:ln/>
        </p:spPr>
        <p:txBody>
          <a:bodyPr/>
          <a:lstStyle/>
          <a:p>
            <a:endParaRPr lang="en-US"/>
          </a:p>
        </p:txBody>
      </p:sp>
      <p:sp>
        <p:nvSpPr>
          <p:cNvPr id="10" name="Shape 8"/>
          <p:cNvSpPr/>
          <p:nvPr/>
        </p:nvSpPr>
        <p:spPr>
          <a:xfrm>
            <a:off x="182880" y="1143000"/>
            <a:ext cx="64008" cy="1508760"/>
          </a:xfrm>
          <a:prstGeom prst="rect">
            <a:avLst/>
          </a:prstGeom>
          <a:solidFill>
            <a:srgbClr val="5B9BD5"/>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What it does</a:t>
            </a:r>
            <a:endParaRPr lang="en-US" sz="1300" dirty="0"/>
          </a:p>
        </p:txBody>
      </p:sp>
      <p:sp>
        <p:nvSpPr>
          <p:cNvPr id="12" name="Text 10"/>
          <p:cNvSpPr/>
          <p:nvPr/>
        </p:nvSpPr>
        <p:spPr>
          <a:xfrm>
            <a:off x="320040" y="1490472"/>
            <a:ext cx="4023360" cy="10881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Listens to voice traffic on multiple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channels, decodes APRS positions,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keeps a tamper-evident log.</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Ask it on a touchscreen: "where is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WB2MNF", "who is overdue".</a:t>
            </a:r>
            <a:endParaRPr lang="en-US" sz="1100" dirty="0"/>
          </a:p>
        </p:txBody>
      </p:sp>
      <p:sp>
        <p:nvSpPr>
          <p:cNvPr id="13" name="Shape 11"/>
          <p:cNvSpPr/>
          <p:nvPr/>
        </p:nvSpPr>
        <p:spPr>
          <a:xfrm>
            <a:off x="4663440" y="1143000"/>
            <a:ext cx="4297680" cy="1508760"/>
          </a:xfrm>
          <a:prstGeom prst="rect">
            <a:avLst/>
          </a:prstGeom>
          <a:solidFill>
            <a:srgbClr val="000844"/>
          </a:solidFill>
          <a:ln/>
        </p:spPr>
        <p:txBody>
          <a:bodyPr/>
          <a:lstStyle/>
          <a:p>
            <a:endParaRPr lang="en-US"/>
          </a:p>
        </p:txBody>
      </p:sp>
      <p:sp>
        <p:nvSpPr>
          <p:cNvPr id="14" name="Shape 12"/>
          <p:cNvSpPr/>
          <p:nvPr/>
        </p:nvSpPr>
        <p:spPr>
          <a:xfrm>
            <a:off x="4663440" y="1143000"/>
            <a:ext cx="64008" cy="150876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Deliberately narrow AI</a:t>
            </a:r>
            <a:endParaRPr lang="en-US" sz="1300" dirty="0"/>
          </a:p>
        </p:txBody>
      </p:sp>
      <p:sp>
        <p:nvSpPr>
          <p:cNvPr id="16" name="Text 14"/>
          <p:cNvSpPr/>
          <p:nvPr/>
        </p:nvSpPr>
        <p:spPr>
          <a:xfrm>
            <a:off x="4800600" y="1490472"/>
            <a:ext cx="4023360" cy="10881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Speech to text. Voice detection.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Text to speech. That is all.</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 answer is a database lookup,</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read back. No generative step in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evidence path.</a:t>
            </a:r>
            <a:endParaRPr lang="en-US" sz="1100" dirty="0"/>
          </a:p>
        </p:txBody>
      </p:sp>
      <p:sp>
        <p:nvSpPr>
          <p:cNvPr id="17" name="Shape 15"/>
          <p:cNvSpPr/>
          <p:nvPr/>
        </p:nvSpPr>
        <p:spPr>
          <a:xfrm>
            <a:off x="182880" y="2788920"/>
            <a:ext cx="8778240" cy="658368"/>
          </a:xfrm>
          <a:prstGeom prst="rect">
            <a:avLst/>
          </a:prstGeom>
          <a:solidFill>
            <a:srgbClr val="0A1A7A"/>
          </a:solidFill>
          <a:ln/>
        </p:spPr>
        <p:txBody>
          <a:bodyPr/>
          <a:lstStyle/>
          <a:p>
            <a:endParaRPr lang="en-US"/>
          </a:p>
        </p:txBody>
      </p:sp>
      <p:sp>
        <p:nvSpPr>
          <p:cNvPr id="18" name="Text 16"/>
          <p:cNvSpPr/>
          <p:nvPr/>
        </p:nvSpPr>
        <p:spPr>
          <a:xfrm>
            <a:off x="384048" y="2816352"/>
            <a:ext cx="8375904" cy="603504"/>
          </a:xfrm>
          <a:prstGeom prst="rect">
            <a:avLst/>
          </a:prstGeom>
          <a:noFill/>
          <a:ln/>
        </p:spPr>
        <p:txBody>
          <a:bodyPr wrap="square" lIns="0" tIns="0" rIns="0" bIns="0" rtlCol="0" anchor="ctr"/>
          <a:lstStyle/>
          <a:p>
            <a:pPr marL="0" indent="0" algn="ctr">
              <a:buNone/>
            </a:pPr>
            <a:r>
              <a:rPr lang="en-US" sz="1400" b="1" dirty="0">
                <a:solidFill>
                  <a:srgbClr val="FFCC00"/>
                </a:solidFill>
                <a:latin typeface="Franklin Gothic Medium" pitchFamily="34" charset="0"/>
                <a:ea typeface="Franklin Gothic Medium" pitchFamily="34" charset="-122"/>
                <a:cs typeface="Franklin Gothic Medium" pitchFamily="34" charset="-120"/>
              </a:rPr>
              <a:t>The surprise: the AI was the easy half. Almost every real failure lived in the analog and RF layer — and all of them were silent.</a:t>
            </a:r>
            <a:endParaRPr lang="en-US" sz="1400" dirty="0"/>
          </a:p>
        </p:txBody>
      </p:sp>
      <p:sp>
        <p:nvSpPr>
          <p:cNvPr id="19" name="Shape 17"/>
          <p:cNvSpPr/>
          <p:nvPr/>
        </p:nvSpPr>
        <p:spPr>
          <a:xfrm>
            <a:off x="182880" y="3566160"/>
            <a:ext cx="2834640" cy="1051560"/>
          </a:xfrm>
          <a:prstGeom prst="rect">
            <a:avLst/>
          </a:prstGeom>
          <a:solidFill>
            <a:srgbClr val="000844"/>
          </a:solidFill>
          <a:ln/>
        </p:spPr>
        <p:txBody>
          <a:bodyPr/>
          <a:lstStyle/>
          <a:p>
            <a:endParaRPr lang="en-US"/>
          </a:p>
        </p:txBody>
      </p:sp>
      <p:sp>
        <p:nvSpPr>
          <p:cNvPr id="20" name="Shape 18"/>
          <p:cNvSpPr/>
          <p:nvPr/>
        </p:nvSpPr>
        <p:spPr>
          <a:xfrm>
            <a:off x="182880" y="3566160"/>
            <a:ext cx="64008" cy="1051560"/>
          </a:xfrm>
          <a:prstGeom prst="rect">
            <a:avLst/>
          </a:prstGeom>
          <a:solidFill>
            <a:srgbClr val="ED7D31"/>
          </a:solidFill>
          <a:ln/>
        </p:spPr>
        <p:txBody>
          <a:bodyPr/>
          <a:lstStyle/>
          <a:p>
            <a:endParaRPr lang="en-US"/>
          </a:p>
        </p:txBody>
      </p:sp>
      <p:sp>
        <p:nvSpPr>
          <p:cNvPr id="21" name="Text 19"/>
          <p:cNvSpPr/>
          <p:nvPr/>
        </p:nvSpPr>
        <p:spPr>
          <a:xfrm>
            <a:off x="320040" y="362102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Audio a few dB hot</a:t>
            </a:r>
            <a:endParaRPr lang="en-US" sz="1300" dirty="0"/>
          </a:p>
        </p:txBody>
      </p:sp>
      <p:sp>
        <p:nvSpPr>
          <p:cNvPr id="22" name="Text 20"/>
          <p:cNvSpPr/>
          <p:nvPr/>
        </p:nvSpPr>
        <p:spPr>
          <a:xfrm>
            <a:off x="320040" y="3913632"/>
            <a:ext cx="2560320" cy="6309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Fused two operators’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callsigns into one.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No error anywhere.</a:t>
            </a:r>
            <a:endParaRPr lang="en-US" sz="1100" dirty="0"/>
          </a:p>
        </p:txBody>
      </p:sp>
      <p:sp>
        <p:nvSpPr>
          <p:cNvPr id="23" name="Shape 21"/>
          <p:cNvSpPr/>
          <p:nvPr/>
        </p:nvSpPr>
        <p:spPr>
          <a:xfrm>
            <a:off x="3154680" y="3566160"/>
            <a:ext cx="2834640" cy="1051560"/>
          </a:xfrm>
          <a:prstGeom prst="rect">
            <a:avLst/>
          </a:prstGeom>
          <a:solidFill>
            <a:srgbClr val="000844"/>
          </a:solidFill>
          <a:ln/>
        </p:spPr>
        <p:txBody>
          <a:bodyPr/>
          <a:lstStyle/>
          <a:p>
            <a:endParaRPr lang="en-US"/>
          </a:p>
        </p:txBody>
      </p:sp>
      <p:sp>
        <p:nvSpPr>
          <p:cNvPr id="24" name="Shape 22"/>
          <p:cNvSpPr/>
          <p:nvPr/>
        </p:nvSpPr>
        <p:spPr>
          <a:xfrm>
            <a:off x="3154680" y="3566160"/>
            <a:ext cx="64008" cy="1051560"/>
          </a:xfrm>
          <a:prstGeom prst="rect">
            <a:avLst/>
          </a:prstGeom>
          <a:solidFill>
            <a:srgbClr val="5B9BD5"/>
          </a:solidFill>
          <a:ln/>
        </p:spPr>
        <p:txBody>
          <a:bodyPr/>
          <a:lstStyle/>
          <a:p>
            <a:endParaRPr lang="en-US"/>
          </a:p>
        </p:txBody>
      </p:sp>
      <p:sp>
        <p:nvSpPr>
          <p:cNvPr id="25" name="Text 23"/>
          <p:cNvSpPr/>
          <p:nvPr/>
        </p:nvSpPr>
        <p:spPr>
          <a:xfrm>
            <a:off x="3291840" y="362102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A 4 ms PTT click</a:t>
            </a:r>
            <a:endParaRPr lang="en-US" sz="1300" dirty="0"/>
          </a:p>
        </p:txBody>
      </p:sp>
      <p:sp>
        <p:nvSpPr>
          <p:cNvPr id="26" name="Text 24"/>
          <p:cNvSpPr/>
          <p:nvPr/>
        </p:nvSpPr>
        <p:spPr>
          <a:xfrm>
            <a:off x="3291840" y="3913632"/>
            <a:ext cx="2560320" cy="6309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Swung the measured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level by 14 dB on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release.</a:t>
            </a:r>
            <a:endParaRPr lang="en-US" sz="1100" dirty="0"/>
          </a:p>
        </p:txBody>
      </p:sp>
      <p:sp>
        <p:nvSpPr>
          <p:cNvPr id="27" name="Shape 25"/>
          <p:cNvSpPr/>
          <p:nvPr/>
        </p:nvSpPr>
        <p:spPr>
          <a:xfrm>
            <a:off x="6126480" y="3566160"/>
            <a:ext cx="2834640" cy="1051560"/>
          </a:xfrm>
          <a:prstGeom prst="rect">
            <a:avLst/>
          </a:prstGeom>
          <a:solidFill>
            <a:srgbClr val="000844"/>
          </a:solidFill>
          <a:ln/>
        </p:spPr>
        <p:txBody>
          <a:bodyPr/>
          <a:lstStyle/>
          <a:p>
            <a:endParaRPr lang="en-US"/>
          </a:p>
        </p:txBody>
      </p:sp>
      <p:sp>
        <p:nvSpPr>
          <p:cNvPr id="28" name="Shape 26"/>
          <p:cNvSpPr/>
          <p:nvPr/>
        </p:nvSpPr>
        <p:spPr>
          <a:xfrm>
            <a:off x="6126480" y="3566160"/>
            <a:ext cx="64008" cy="1051560"/>
          </a:xfrm>
          <a:prstGeom prst="rect">
            <a:avLst/>
          </a:prstGeom>
          <a:solidFill>
            <a:srgbClr val="FFCC00"/>
          </a:solidFill>
          <a:ln/>
        </p:spPr>
        <p:txBody>
          <a:bodyPr/>
          <a:lstStyle/>
          <a:p>
            <a:endParaRPr lang="en-US"/>
          </a:p>
        </p:txBody>
      </p:sp>
      <p:sp>
        <p:nvSpPr>
          <p:cNvPr id="29" name="Text 27"/>
          <p:cNvSpPr/>
          <p:nvPr/>
        </p:nvSpPr>
        <p:spPr>
          <a:xfrm>
            <a:off x="6263640" y="362102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89% vs 50%</a:t>
            </a:r>
            <a:endParaRPr lang="en-US" sz="1300" dirty="0"/>
          </a:p>
        </p:txBody>
      </p:sp>
      <p:sp>
        <p:nvSpPr>
          <p:cNvPr id="30" name="Text 28"/>
          <p:cNvSpPr/>
          <p:nvPr/>
        </p:nvSpPr>
        <p:spPr>
          <a:xfrm>
            <a:off x="6263640" y="3913632"/>
            <a:ext cx="2560320" cy="6309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Callsign accuracy at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right level vs. the level</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we were recommending.</a:t>
            </a:r>
            <a:endParaRPr lang="en-US" sz="1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220C58-B37E-5799-0D8A-5A6A7D51450A}"/>
              </a:ext>
            </a:extLst>
          </p:cNvPr>
          <p:cNvPicPr>
            <a:picLocks noChangeAspect="1"/>
          </p:cNvPicPr>
          <p:nvPr/>
        </p:nvPicPr>
        <p:blipFill>
          <a:blip r:embed="rId2"/>
          <a:stretch>
            <a:fillRect/>
          </a:stretch>
        </p:blipFill>
        <p:spPr>
          <a:xfrm>
            <a:off x="3434802" y="0"/>
            <a:ext cx="5709198" cy="5143500"/>
          </a:xfrm>
          <a:prstGeom prst="rect">
            <a:avLst/>
          </a:prstGeom>
        </p:spPr>
      </p:pic>
      <p:sp>
        <p:nvSpPr>
          <p:cNvPr id="4" name="TextBox 3">
            <a:extLst>
              <a:ext uri="{FF2B5EF4-FFF2-40B4-BE49-F238E27FC236}">
                <a16:creationId xmlns:a16="http://schemas.microsoft.com/office/drawing/2014/main" id="{AC600EB6-2F33-78C9-47DF-A4C124F36691}"/>
              </a:ext>
            </a:extLst>
          </p:cNvPr>
          <p:cNvSpPr txBox="1"/>
          <p:nvPr/>
        </p:nvSpPr>
        <p:spPr>
          <a:xfrm>
            <a:off x="111833" y="434176"/>
            <a:ext cx="2914239" cy="400110"/>
          </a:xfrm>
          <a:prstGeom prst="rect">
            <a:avLst/>
          </a:prstGeom>
          <a:noFill/>
        </p:spPr>
        <p:txBody>
          <a:bodyPr wrap="square" rtlCol="0">
            <a:spAutoFit/>
          </a:bodyPr>
          <a:lstStyle/>
          <a:p>
            <a:r>
              <a:rPr lang="en-US" sz="2000" b="1" dirty="0">
                <a:solidFill>
                  <a:srgbClr val="FFC000"/>
                </a:solidFill>
              </a:rPr>
              <a:t>“Pi Fleet” Dashboards</a:t>
            </a:r>
          </a:p>
        </p:txBody>
      </p:sp>
      <p:sp>
        <p:nvSpPr>
          <p:cNvPr id="5" name="TextBox 4">
            <a:extLst>
              <a:ext uri="{FF2B5EF4-FFF2-40B4-BE49-F238E27FC236}">
                <a16:creationId xmlns:a16="http://schemas.microsoft.com/office/drawing/2014/main" id="{5C96D477-4DF9-BBCD-6D37-2ACD03693683}"/>
              </a:ext>
            </a:extLst>
          </p:cNvPr>
          <p:cNvSpPr txBox="1"/>
          <p:nvPr/>
        </p:nvSpPr>
        <p:spPr>
          <a:xfrm>
            <a:off x="249979" y="999919"/>
            <a:ext cx="2861611"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Creates individual dashboards for each Pi</a:t>
            </a:r>
          </a:p>
          <a:p>
            <a:pPr marL="285750" indent="-285750">
              <a:buFont typeface="Arial" panose="020B0604020202020204" pitchFamily="34" charset="0"/>
              <a:buChar char="•"/>
            </a:pPr>
            <a:r>
              <a:rPr lang="en-US" dirty="0">
                <a:solidFill>
                  <a:schemeClr val="bg1"/>
                </a:solidFill>
              </a:rPr>
              <a:t>Searches for other Pi’s</a:t>
            </a:r>
          </a:p>
          <a:p>
            <a:pPr marL="285750" indent="-285750">
              <a:buFont typeface="Arial" panose="020B0604020202020204" pitchFamily="34" charset="0"/>
              <a:buChar char="•"/>
            </a:pPr>
            <a:r>
              <a:rPr lang="en-US" dirty="0">
                <a:solidFill>
                  <a:schemeClr val="bg1"/>
                </a:solidFill>
              </a:rPr>
              <a:t>Indicates issues</a:t>
            </a:r>
          </a:p>
          <a:p>
            <a:pPr marL="285750" indent="-285750">
              <a:buFont typeface="Arial" panose="020B0604020202020204" pitchFamily="34" charset="0"/>
              <a:buChar char="•"/>
            </a:pPr>
            <a:r>
              <a:rPr lang="en-US" dirty="0">
                <a:solidFill>
                  <a:schemeClr val="bg1"/>
                </a:solidFill>
              </a:rPr>
              <a:t>Allows opening each Pi’s dashboard</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373759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B95110-FBD5-95C3-43E4-4120757ACCF4}"/>
              </a:ext>
            </a:extLst>
          </p:cNvPr>
          <p:cNvPicPr>
            <a:picLocks noChangeAspect="1"/>
          </p:cNvPicPr>
          <p:nvPr/>
        </p:nvPicPr>
        <p:blipFill>
          <a:blip r:embed="rId2"/>
          <a:stretch>
            <a:fillRect/>
          </a:stretch>
        </p:blipFill>
        <p:spPr>
          <a:xfrm>
            <a:off x="1390358" y="0"/>
            <a:ext cx="5994892" cy="5143500"/>
          </a:xfrm>
          <a:prstGeom prst="rect">
            <a:avLst/>
          </a:prstGeom>
        </p:spPr>
      </p:pic>
    </p:spTree>
    <p:extLst>
      <p:ext uri="{BB962C8B-B14F-4D97-AF65-F5344CB8AC3E}">
        <p14:creationId xmlns:p14="http://schemas.microsoft.com/office/powerpoint/2010/main" val="3337955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Designing Enclosures With AI</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Two prints, two different lessons — both on the table tonight</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965960"/>
          </a:xfrm>
          <a:prstGeom prst="rect">
            <a:avLst/>
          </a:prstGeom>
          <a:solidFill>
            <a:srgbClr val="000844"/>
          </a:solidFill>
          <a:ln/>
        </p:spPr>
        <p:txBody>
          <a:bodyPr/>
          <a:lstStyle/>
          <a:p>
            <a:endParaRPr lang="en-US"/>
          </a:p>
        </p:txBody>
      </p:sp>
      <p:sp>
        <p:nvSpPr>
          <p:cNvPr id="10" name="Shape 8"/>
          <p:cNvSpPr/>
          <p:nvPr/>
        </p:nvSpPr>
        <p:spPr>
          <a:xfrm>
            <a:off x="182880" y="1143000"/>
            <a:ext cx="64008" cy="1965960"/>
          </a:xfrm>
          <a:prstGeom prst="rect">
            <a:avLst/>
          </a:prstGeom>
          <a:solidFill>
            <a:srgbClr val="00A8A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Heltec LoRa holder</a:t>
            </a:r>
            <a:endParaRPr lang="en-US" sz="1300" dirty="0"/>
          </a:p>
        </p:txBody>
      </p:sp>
      <p:sp>
        <p:nvSpPr>
          <p:cNvPr id="12" name="Text 10"/>
          <p:cNvSpPr/>
          <p:nvPr/>
        </p:nvSpPr>
        <p:spPr>
          <a:xfrm>
            <a:off x="320040" y="1490472"/>
            <a:ext cx="4023360" cy="15453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Completely designed by Claude.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Two rounds — the first was too thin.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Claude generated the model file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directly.</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know Fusion 360, but use 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rarely enough that every project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means relearning it.</a:t>
            </a:r>
            <a:endParaRPr lang="en-US" sz="1100" dirty="0"/>
          </a:p>
        </p:txBody>
      </p:sp>
      <p:sp>
        <p:nvSpPr>
          <p:cNvPr id="13" name="Shape 11"/>
          <p:cNvSpPr/>
          <p:nvPr/>
        </p:nvSpPr>
        <p:spPr>
          <a:xfrm>
            <a:off x="4663440" y="1143000"/>
            <a:ext cx="4297680" cy="1965960"/>
          </a:xfrm>
          <a:prstGeom prst="rect">
            <a:avLst/>
          </a:prstGeom>
          <a:solidFill>
            <a:srgbClr val="000844"/>
          </a:solidFill>
          <a:ln/>
        </p:spPr>
        <p:txBody>
          <a:bodyPr/>
          <a:lstStyle/>
          <a:p>
            <a:endParaRPr lang="en-US"/>
          </a:p>
        </p:txBody>
      </p:sp>
      <p:sp>
        <p:nvSpPr>
          <p:cNvPr id="14" name="Shape 12"/>
          <p:cNvSpPr/>
          <p:nvPr/>
        </p:nvSpPr>
        <p:spPr>
          <a:xfrm>
            <a:off x="4663440" y="1143000"/>
            <a:ext cx="64008" cy="1965960"/>
          </a:xfrm>
          <a:prstGeom prst="rect">
            <a:avLst/>
          </a:prstGeom>
          <a:solidFill>
            <a:srgbClr val="ED7D31"/>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Situation recorder case</a:t>
            </a:r>
            <a:endParaRPr lang="en-US" sz="1300" dirty="0"/>
          </a:p>
        </p:txBody>
      </p:sp>
      <p:sp>
        <p:nvSpPr>
          <p:cNvPr id="16" name="Text 14"/>
          <p:cNvSpPr/>
          <p:nvPr/>
        </p:nvSpPr>
        <p:spPr>
          <a:xfrm>
            <a:off x="4800600" y="1490472"/>
            <a:ext cx="4023360" cy="154533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Pi 5 with a five-inch touchscreen,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ports still reachable.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Claude identified which Pi was on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bench by reading the machine’s own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startup log — the Pi 4 and Pi 5 have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different port positions.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Then it told me not to print it yet.</a:t>
            </a:r>
            <a:endParaRPr lang="en-US" sz="1100" dirty="0"/>
          </a:p>
        </p:txBody>
      </p:sp>
      <p:sp>
        <p:nvSpPr>
          <p:cNvPr id="17" name="Shape 15"/>
          <p:cNvSpPr/>
          <p:nvPr/>
        </p:nvSpPr>
        <p:spPr>
          <a:xfrm>
            <a:off x="182880" y="3246120"/>
            <a:ext cx="8778240" cy="1371600"/>
          </a:xfrm>
          <a:prstGeom prst="rect">
            <a:avLst/>
          </a:prstGeom>
          <a:solidFill>
            <a:srgbClr val="000844"/>
          </a:solidFill>
          <a:ln/>
        </p:spPr>
        <p:txBody>
          <a:bodyPr/>
          <a:lstStyle/>
          <a:p>
            <a:endParaRPr lang="en-US"/>
          </a:p>
        </p:txBody>
      </p:sp>
      <p:sp>
        <p:nvSpPr>
          <p:cNvPr id="18" name="Shape 16"/>
          <p:cNvSpPr/>
          <p:nvPr/>
        </p:nvSpPr>
        <p:spPr>
          <a:xfrm>
            <a:off x="182880" y="3246120"/>
            <a:ext cx="64008" cy="1371600"/>
          </a:xfrm>
          <a:prstGeom prst="rect">
            <a:avLst/>
          </a:prstGeom>
          <a:solidFill>
            <a:srgbClr val="FFCC00"/>
          </a:solidFill>
          <a:ln/>
        </p:spPr>
        <p:txBody>
          <a:bodyPr/>
          <a:lstStyle/>
          <a:p>
            <a:endParaRPr lang="en-US"/>
          </a:p>
        </p:txBody>
      </p:sp>
      <p:sp>
        <p:nvSpPr>
          <p:cNvPr id="19" name="Text 17"/>
          <p:cNvSpPr/>
          <p:nvPr/>
        </p:nvSpPr>
        <p:spPr>
          <a:xfrm>
            <a:off x="384048" y="3310128"/>
            <a:ext cx="8412480" cy="256032"/>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Saying Which Numbers Are Guesses</a:t>
            </a:r>
            <a:endParaRPr lang="en-US" sz="1300" dirty="0"/>
          </a:p>
        </p:txBody>
      </p:sp>
      <p:sp>
        <p:nvSpPr>
          <p:cNvPr id="20" name="Text 18"/>
          <p:cNvSpPr/>
          <p:nvPr/>
        </p:nvSpPr>
        <p:spPr>
          <a:xfrm>
            <a:off x="384048" y="3611880"/>
            <a:ext cx="8412480" cy="932688"/>
          </a:xfrm>
          <a:prstGeom prst="rect">
            <a:avLst/>
          </a:prstGeom>
          <a:noFill/>
          <a:ln/>
        </p:spPr>
        <p:txBody>
          <a:bodyPr wrap="square" lIns="0" tIns="0" rIns="0" bIns="0" rtlCol="0" anchor="ctr"/>
          <a:lstStyle/>
          <a:p>
            <a:pPr marL="0" indent="0">
              <a:lnSpc>
                <a:spcPct val="12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The Pi dimensions were exact. But "800×480 HDMI screen" is sold in three physical sizes with different mounting patterns — so three measurements were flagged in the file as guesses, with an instruction not to print until they were checked.</a:t>
            </a:r>
            <a:endParaRPr lang="en-US" sz="1150" dirty="0"/>
          </a:p>
          <a:p>
            <a:pPr marL="0" indent="0">
              <a:lnSpc>
                <a:spcPct val="125000"/>
              </a:lnSpc>
              <a:buNone/>
            </a:pPr>
            <a:r>
              <a:rPr lang="en-US" sz="1150" b="1" dirty="0">
                <a:solidFill>
                  <a:srgbClr val="FFCC00"/>
                </a:solidFill>
                <a:latin typeface="Franklin Gothic Medium" pitchFamily="34" charset="0"/>
                <a:ea typeface="Franklin Gothic Medium" pitchFamily="34" charset="-122"/>
                <a:cs typeface="Franklin Gothic Medium" pitchFamily="34" charset="-120"/>
              </a:rPr>
              <a:t>"Don’t start a four-hour print until you’ve measured three things" is a more useful output than a confident file that produces scrap.</a:t>
            </a:r>
            <a:endParaRPr lang="en-US" sz="11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C5FAE0-C75D-AD23-6C45-A6294EC338C7}"/>
              </a:ext>
            </a:extLst>
          </p:cNvPr>
          <p:cNvPicPr>
            <a:picLocks noChangeAspect="1"/>
          </p:cNvPicPr>
          <p:nvPr/>
        </p:nvPicPr>
        <p:blipFill>
          <a:blip r:embed="rId2"/>
          <a:stretch>
            <a:fillRect/>
          </a:stretch>
        </p:blipFill>
        <p:spPr>
          <a:xfrm>
            <a:off x="2435087" y="0"/>
            <a:ext cx="6708913" cy="5143500"/>
          </a:xfrm>
          <a:prstGeom prst="rect">
            <a:avLst/>
          </a:prstGeom>
        </p:spPr>
      </p:pic>
      <p:sp>
        <p:nvSpPr>
          <p:cNvPr id="4" name="TextBox 3">
            <a:extLst>
              <a:ext uri="{FF2B5EF4-FFF2-40B4-BE49-F238E27FC236}">
                <a16:creationId xmlns:a16="http://schemas.microsoft.com/office/drawing/2014/main" id="{0E7615E8-B36E-9321-8285-00B11AAF92A1}"/>
              </a:ext>
            </a:extLst>
          </p:cNvPr>
          <p:cNvSpPr txBox="1"/>
          <p:nvPr/>
        </p:nvSpPr>
        <p:spPr>
          <a:xfrm>
            <a:off x="374970" y="302607"/>
            <a:ext cx="3216846" cy="369332"/>
          </a:xfrm>
          <a:prstGeom prst="rect">
            <a:avLst/>
          </a:prstGeom>
          <a:noFill/>
        </p:spPr>
        <p:txBody>
          <a:bodyPr wrap="square" rtlCol="0">
            <a:spAutoFit/>
          </a:bodyPr>
          <a:lstStyle/>
          <a:p>
            <a:r>
              <a:rPr lang="en-US" dirty="0"/>
              <a:t>3D Printed </a:t>
            </a:r>
            <a:r>
              <a:rPr lang="en-US" dirty="0" err="1"/>
              <a:t>Heltec</a:t>
            </a:r>
            <a:r>
              <a:rPr lang="en-US" dirty="0"/>
              <a:t> LoRa Holder</a:t>
            </a:r>
          </a:p>
        </p:txBody>
      </p:sp>
      <p:sp>
        <p:nvSpPr>
          <p:cNvPr id="5" name="TextBox 4">
            <a:extLst>
              <a:ext uri="{FF2B5EF4-FFF2-40B4-BE49-F238E27FC236}">
                <a16:creationId xmlns:a16="http://schemas.microsoft.com/office/drawing/2014/main" id="{A8EDEEE3-467D-1B05-DEAD-6ED61B47D187}"/>
              </a:ext>
            </a:extLst>
          </p:cNvPr>
          <p:cNvSpPr txBox="1"/>
          <p:nvPr/>
        </p:nvSpPr>
        <p:spPr>
          <a:xfrm>
            <a:off x="440754" y="1328840"/>
            <a:ext cx="274320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Completely designed by Claude</a:t>
            </a:r>
          </a:p>
          <a:p>
            <a:pPr marL="285750" indent="-285750">
              <a:buFont typeface="Arial" panose="020B0604020202020204" pitchFamily="34" charset="0"/>
              <a:buChar char="•"/>
            </a:pPr>
            <a:r>
              <a:rPr lang="en-US" dirty="0"/>
              <a:t>Two rounds (first was too thin)</a:t>
            </a:r>
          </a:p>
          <a:p>
            <a:pPr marL="285750" indent="-285750">
              <a:buFont typeface="Arial" panose="020B0604020202020204" pitchFamily="34" charset="0"/>
              <a:buChar char="•"/>
            </a:pPr>
            <a:r>
              <a:rPr lang="en-US" dirty="0"/>
              <a:t>Claude created the STL</a:t>
            </a:r>
          </a:p>
          <a:p>
            <a:pPr marL="285750" indent="-285750">
              <a:buFont typeface="Arial" panose="020B0604020202020204" pitchFamily="34" charset="0"/>
              <a:buChar char="•"/>
            </a:pPr>
            <a:r>
              <a:rPr lang="en-US" dirty="0"/>
              <a:t>Prusa sliced and printed</a:t>
            </a:r>
          </a:p>
        </p:txBody>
      </p:sp>
    </p:spTree>
    <p:extLst>
      <p:ext uri="{BB962C8B-B14F-4D97-AF65-F5344CB8AC3E}">
        <p14:creationId xmlns:p14="http://schemas.microsoft.com/office/powerpoint/2010/main" val="3110152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1737360"/>
            <a:ext cx="9144000" cy="1737360"/>
          </a:xfrm>
          <a:prstGeom prst="rect">
            <a:avLst/>
          </a:prstGeom>
          <a:solidFill>
            <a:srgbClr val="000844"/>
          </a:solidFill>
          <a:ln/>
        </p:spPr>
        <p:txBody>
          <a:bodyPr/>
          <a:lstStyle/>
          <a:p>
            <a:endParaRPr lang="en-US"/>
          </a:p>
        </p:txBody>
      </p:sp>
      <p:sp>
        <p:nvSpPr>
          <p:cNvPr id="3" name="Shape 1"/>
          <p:cNvSpPr/>
          <p:nvPr/>
        </p:nvSpPr>
        <p:spPr>
          <a:xfrm>
            <a:off x="0" y="1737360"/>
            <a:ext cx="146304" cy="1737360"/>
          </a:xfrm>
          <a:prstGeom prst="rect">
            <a:avLst/>
          </a:prstGeom>
          <a:solidFill>
            <a:srgbClr val="FFCC00"/>
          </a:solidFill>
          <a:ln/>
        </p:spPr>
        <p:txBody>
          <a:bodyPr/>
          <a:lstStyle/>
          <a:p>
            <a:endParaRPr lang="en-US"/>
          </a:p>
        </p:txBody>
      </p:sp>
      <p:sp>
        <p:nvSpPr>
          <p:cNvPr id="4" name="Text 2"/>
          <p:cNvSpPr/>
          <p:nvPr/>
        </p:nvSpPr>
        <p:spPr>
          <a:xfrm>
            <a:off x="457200" y="1874520"/>
            <a:ext cx="1280160" cy="822960"/>
          </a:xfrm>
          <a:prstGeom prst="rect">
            <a:avLst/>
          </a:prstGeom>
          <a:noFill/>
          <a:ln/>
        </p:spPr>
        <p:txBody>
          <a:bodyPr wrap="square" lIns="0" tIns="0" rIns="0" bIns="0" rtlCol="0" anchor="ctr"/>
          <a:lstStyle/>
          <a:p>
            <a:pPr marL="0" indent="0">
              <a:buNone/>
            </a:pPr>
            <a:r>
              <a:rPr lang="en-US" sz="5200" b="1" dirty="0">
                <a:solidFill>
                  <a:srgbClr val="FFCC00"/>
                </a:solidFill>
                <a:latin typeface="Franklin Gothic Medium" pitchFamily="34" charset="0"/>
                <a:ea typeface="Franklin Gothic Medium" pitchFamily="34" charset="-122"/>
                <a:cs typeface="Franklin Gothic Medium" pitchFamily="34" charset="-120"/>
              </a:rPr>
              <a:t>1</a:t>
            </a:r>
            <a:endParaRPr lang="en-US" sz="5200" dirty="0"/>
          </a:p>
        </p:txBody>
      </p:sp>
      <p:sp>
        <p:nvSpPr>
          <p:cNvPr id="5" name="Text 3"/>
          <p:cNvSpPr/>
          <p:nvPr/>
        </p:nvSpPr>
        <p:spPr>
          <a:xfrm>
            <a:off x="1828800" y="1874520"/>
            <a:ext cx="6949440" cy="822960"/>
          </a:xfrm>
          <a:prstGeom prst="rect">
            <a:avLst/>
          </a:prstGeom>
          <a:noFill/>
          <a:ln/>
        </p:spPr>
        <p:txBody>
          <a:bodyPr wrap="square" lIns="0" tIns="0" rIns="0" bIns="0" rtlCol="0" anchor="ctr"/>
          <a:lstStyle/>
          <a:p>
            <a:pPr marL="0" indent="0">
              <a:buNone/>
            </a:pPr>
            <a:r>
              <a:rPr lang="en-US" sz="3000" b="1" dirty="0">
                <a:solidFill>
                  <a:srgbClr val="FFFFFF"/>
                </a:solidFill>
                <a:latin typeface="Franklin Gothic Medium" pitchFamily="34" charset="0"/>
                <a:ea typeface="Franklin Gothic Medium" pitchFamily="34" charset="-122"/>
                <a:cs typeface="Franklin Gothic Medium" pitchFamily="34" charset="-120"/>
              </a:rPr>
              <a:t>Foundations</a:t>
            </a:r>
            <a:endParaRPr lang="en-US" sz="3000" dirty="0"/>
          </a:p>
        </p:txBody>
      </p:sp>
      <p:sp>
        <p:nvSpPr>
          <p:cNvPr id="6" name="Text 4"/>
          <p:cNvSpPr/>
          <p:nvPr/>
        </p:nvSpPr>
        <p:spPr>
          <a:xfrm>
            <a:off x="1828800" y="2697480"/>
            <a:ext cx="6949440" cy="548640"/>
          </a:xfrm>
          <a:prstGeom prst="rect">
            <a:avLst/>
          </a:prstGeom>
          <a:noFill/>
          <a:ln/>
        </p:spPr>
        <p:txBody>
          <a:bodyPr wrap="square" lIns="0" tIns="0" rIns="0" bIns="0" rtlCol="0" anchor="t"/>
          <a:lstStyle/>
          <a:p>
            <a:pPr marL="0" indent="0">
              <a:buNone/>
            </a:pPr>
            <a:r>
              <a:rPr lang="en-US" sz="1300" dirty="0">
                <a:solidFill>
                  <a:srgbClr val="AACCFF"/>
                </a:solidFill>
                <a:latin typeface="Franklin Gothic Medium" pitchFamily="34" charset="0"/>
                <a:ea typeface="Franklin Gothic Medium" pitchFamily="34" charset="-122"/>
                <a:cs typeface="Franklin Gothic Medium" pitchFamily="34" charset="-120"/>
              </a:rPr>
              <a:t>What AI actually is, and what it costs</a:t>
            </a:r>
            <a:endParaRPr lang="en-US" sz="13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81406B-F1D5-C3C2-2488-7B9CC0F4849D}"/>
              </a:ext>
            </a:extLst>
          </p:cNvPr>
          <p:cNvPicPr>
            <a:picLocks noChangeAspect="1"/>
          </p:cNvPicPr>
          <p:nvPr/>
        </p:nvPicPr>
        <p:blipFill>
          <a:blip r:embed="rId2"/>
          <a:stretch>
            <a:fillRect/>
          </a:stretch>
        </p:blipFill>
        <p:spPr>
          <a:xfrm>
            <a:off x="0" y="58531"/>
            <a:ext cx="9144000" cy="5026438"/>
          </a:xfrm>
          <a:prstGeom prst="rect">
            <a:avLst/>
          </a:prstGeom>
        </p:spPr>
      </p:pic>
    </p:spTree>
    <p:extLst>
      <p:ext uri="{BB962C8B-B14F-4D97-AF65-F5344CB8AC3E}">
        <p14:creationId xmlns:p14="http://schemas.microsoft.com/office/powerpoint/2010/main" val="6510847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29">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1737360"/>
            <a:ext cx="9144000" cy="1737360"/>
          </a:xfrm>
          <a:prstGeom prst="rect">
            <a:avLst/>
          </a:prstGeom>
          <a:solidFill>
            <a:srgbClr val="000844"/>
          </a:solidFill>
          <a:ln/>
        </p:spPr>
        <p:txBody>
          <a:bodyPr/>
          <a:lstStyle/>
          <a:p>
            <a:endParaRPr lang="en-US"/>
          </a:p>
        </p:txBody>
      </p:sp>
      <p:sp>
        <p:nvSpPr>
          <p:cNvPr id="3" name="Shape 1"/>
          <p:cNvSpPr/>
          <p:nvPr/>
        </p:nvSpPr>
        <p:spPr>
          <a:xfrm>
            <a:off x="0" y="1737360"/>
            <a:ext cx="146304" cy="1737360"/>
          </a:xfrm>
          <a:prstGeom prst="rect">
            <a:avLst/>
          </a:prstGeom>
          <a:solidFill>
            <a:srgbClr val="FFCC00"/>
          </a:solidFill>
          <a:ln/>
        </p:spPr>
        <p:txBody>
          <a:bodyPr/>
          <a:lstStyle/>
          <a:p>
            <a:endParaRPr lang="en-US"/>
          </a:p>
        </p:txBody>
      </p:sp>
      <p:sp>
        <p:nvSpPr>
          <p:cNvPr id="4" name="Text 2"/>
          <p:cNvSpPr/>
          <p:nvPr/>
        </p:nvSpPr>
        <p:spPr>
          <a:xfrm>
            <a:off x="457200" y="1874520"/>
            <a:ext cx="1280160" cy="822960"/>
          </a:xfrm>
          <a:prstGeom prst="rect">
            <a:avLst/>
          </a:prstGeom>
          <a:noFill/>
          <a:ln/>
        </p:spPr>
        <p:txBody>
          <a:bodyPr wrap="square" lIns="0" tIns="0" rIns="0" bIns="0" rtlCol="0" anchor="ctr"/>
          <a:lstStyle/>
          <a:p>
            <a:pPr marL="0" indent="0">
              <a:buNone/>
            </a:pPr>
            <a:r>
              <a:rPr lang="en-US" sz="5200" b="1" dirty="0">
                <a:solidFill>
                  <a:srgbClr val="FFCC00"/>
                </a:solidFill>
                <a:latin typeface="Franklin Gothic Medium" pitchFamily="34" charset="0"/>
                <a:ea typeface="Franklin Gothic Medium" pitchFamily="34" charset="-122"/>
                <a:cs typeface="Franklin Gothic Medium" pitchFamily="34" charset="-120"/>
              </a:rPr>
              <a:t>4</a:t>
            </a:r>
            <a:endParaRPr lang="en-US" sz="5200" dirty="0"/>
          </a:p>
        </p:txBody>
      </p:sp>
      <p:sp>
        <p:nvSpPr>
          <p:cNvPr id="5" name="Text 3"/>
          <p:cNvSpPr/>
          <p:nvPr/>
        </p:nvSpPr>
        <p:spPr>
          <a:xfrm>
            <a:off x="1828800" y="1874520"/>
            <a:ext cx="6949440" cy="822960"/>
          </a:xfrm>
          <a:prstGeom prst="rect">
            <a:avLst/>
          </a:prstGeom>
          <a:noFill/>
          <a:ln/>
        </p:spPr>
        <p:txBody>
          <a:bodyPr wrap="square" lIns="0" tIns="0" rIns="0" bIns="0" rtlCol="0" anchor="ctr"/>
          <a:lstStyle/>
          <a:p>
            <a:pPr marL="0" indent="0">
              <a:buNone/>
            </a:pPr>
            <a:r>
              <a:rPr lang="en-US" sz="3000" b="1" dirty="0">
                <a:solidFill>
                  <a:srgbClr val="FFFFFF"/>
                </a:solidFill>
                <a:latin typeface="Franklin Gothic Medium" pitchFamily="34" charset="0"/>
                <a:ea typeface="Franklin Gothic Medium" pitchFamily="34" charset="-122"/>
                <a:cs typeface="Franklin Gothic Medium" pitchFamily="34" charset="-120"/>
              </a:rPr>
              <a:t>Getting Started</a:t>
            </a:r>
            <a:endParaRPr lang="en-US" sz="3000" dirty="0"/>
          </a:p>
        </p:txBody>
      </p:sp>
      <p:sp>
        <p:nvSpPr>
          <p:cNvPr id="6" name="Text 4"/>
          <p:cNvSpPr/>
          <p:nvPr/>
        </p:nvSpPr>
        <p:spPr>
          <a:xfrm>
            <a:off x="1828800" y="2697480"/>
            <a:ext cx="6949440" cy="548640"/>
          </a:xfrm>
          <a:prstGeom prst="rect">
            <a:avLst/>
          </a:prstGeom>
          <a:noFill/>
          <a:ln/>
        </p:spPr>
        <p:txBody>
          <a:bodyPr wrap="square" lIns="0" tIns="0" rIns="0" bIns="0" rtlCol="0" anchor="t"/>
          <a:lstStyle/>
          <a:p>
            <a:pPr marL="0" indent="0">
              <a:buNone/>
            </a:pPr>
            <a:r>
              <a:rPr lang="en-US" sz="1300" dirty="0">
                <a:solidFill>
                  <a:srgbClr val="AACCFF"/>
                </a:solidFill>
                <a:latin typeface="Franklin Gothic Medium" pitchFamily="34" charset="0"/>
                <a:ea typeface="Franklin Gothic Medium" pitchFamily="34" charset="-122"/>
                <a:cs typeface="Franklin Gothic Medium" pitchFamily="34" charset="-120"/>
              </a:rPr>
              <a:t>What to do Monday morning</a:t>
            </a:r>
            <a:endParaRPr lang="en-US" sz="13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30">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What It Costs</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Four price points, depending on how far you go</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148840" cy="2788920"/>
          </a:xfrm>
          <a:prstGeom prst="rect">
            <a:avLst/>
          </a:prstGeom>
          <a:solidFill>
            <a:srgbClr val="000844"/>
          </a:solidFill>
          <a:ln/>
        </p:spPr>
        <p:txBody>
          <a:bodyPr/>
          <a:lstStyle/>
          <a:p>
            <a:endParaRPr lang="en-US"/>
          </a:p>
        </p:txBody>
      </p:sp>
      <p:sp>
        <p:nvSpPr>
          <p:cNvPr id="10" name="Shape 8"/>
          <p:cNvSpPr/>
          <p:nvPr/>
        </p:nvSpPr>
        <p:spPr>
          <a:xfrm>
            <a:off x="182880" y="1143000"/>
            <a:ext cx="64008" cy="2788920"/>
          </a:xfrm>
          <a:prstGeom prst="rect">
            <a:avLst/>
          </a:prstGeom>
          <a:solidFill>
            <a:srgbClr val="00A8A0"/>
          </a:solidFill>
          <a:ln/>
        </p:spPr>
        <p:txBody>
          <a:bodyPr/>
          <a:lstStyle/>
          <a:p>
            <a:endParaRPr lang="en-US"/>
          </a:p>
        </p:txBody>
      </p:sp>
      <p:sp>
        <p:nvSpPr>
          <p:cNvPr id="11" name="Text 9"/>
          <p:cNvSpPr/>
          <p:nvPr/>
        </p:nvSpPr>
        <p:spPr>
          <a:xfrm>
            <a:off x="320040" y="1197864"/>
            <a:ext cx="18928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Free</a:t>
            </a:r>
            <a:endParaRPr lang="en-US" sz="1300" dirty="0"/>
          </a:p>
        </p:txBody>
      </p:sp>
      <p:sp>
        <p:nvSpPr>
          <p:cNvPr id="12" name="Text 10"/>
          <p:cNvSpPr/>
          <p:nvPr/>
        </p:nvSpPr>
        <p:spPr>
          <a:xfrm>
            <a:off x="320040" y="1490472"/>
            <a:ext cx="1874520" cy="23682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Most services have 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free tier.</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Enough to learn what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AI can do and decide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whether it is worth</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paying for.</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Start here.</a:t>
            </a:r>
            <a:endParaRPr lang="en-US" sz="1100" dirty="0"/>
          </a:p>
        </p:txBody>
      </p:sp>
      <p:sp>
        <p:nvSpPr>
          <p:cNvPr id="13" name="Shape 11"/>
          <p:cNvSpPr/>
          <p:nvPr/>
        </p:nvSpPr>
        <p:spPr>
          <a:xfrm>
            <a:off x="2468880" y="1143000"/>
            <a:ext cx="2148840" cy="2788920"/>
          </a:xfrm>
          <a:prstGeom prst="rect">
            <a:avLst/>
          </a:prstGeom>
          <a:solidFill>
            <a:srgbClr val="000844"/>
          </a:solidFill>
          <a:ln/>
        </p:spPr>
        <p:txBody>
          <a:bodyPr/>
          <a:lstStyle/>
          <a:p>
            <a:endParaRPr lang="en-US"/>
          </a:p>
        </p:txBody>
      </p:sp>
      <p:sp>
        <p:nvSpPr>
          <p:cNvPr id="14" name="Shape 12"/>
          <p:cNvSpPr/>
          <p:nvPr/>
        </p:nvSpPr>
        <p:spPr>
          <a:xfrm>
            <a:off x="2468880" y="1143000"/>
            <a:ext cx="64008" cy="2788920"/>
          </a:xfrm>
          <a:prstGeom prst="rect">
            <a:avLst/>
          </a:prstGeom>
          <a:solidFill>
            <a:srgbClr val="FFCC00"/>
          </a:solidFill>
          <a:ln/>
        </p:spPr>
        <p:txBody>
          <a:bodyPr/>
          <a:lstStyle/>
          <a:p>
            <a:endParaRPr lang="en-US"/>
          </a:p>
        </p:txBody>
      </p:sp>
      <p:sp>
        <p:nvSpPr>
          <p:cNvPr id="15" name="Text 13"/>
          <p:cNvSpPr/>
          <p:nvPr/>
        </p:nvSpPr>
        <p:spPr>
          <a:xfrm>
            <a:off x="2606040" y="1197864"/>
            <a:ext cx="18928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$20 / month</a:t>
            </a:r>
            <a:endParaRPr lang="en-US" sz="1300" dirty="0"/>
          </a:p>
        </p:txBody>
      </p:sp>
      <p:sp>
        <p:nvSpPr>
          <p:cNvPr id="16" name="Text 14"/>
          <p:cNvSpPr/>
          <p:nvPr/>
        </p:nvSpPr>
        <p:spPr>
          <a:xfrm>
            <a:off x="2606040" y="1490472"/>
            <a:ext cx="1874520" cy="23682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Claude Pro or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equivalent.</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Chat plus Claude Code.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Enough for almost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everyone. You will hit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limit on a heavy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day.</a:t>
            </a:r>
            <a:endParaRPr lang="en-US" sz="1100" dirty="0"/>
          </a:p>
        </p:txBody>
      </p:sp>
      <p:sp>
        <p:nvSpPr>
          <p:cNvPr id="17" name="Shape 15"/>
          <p:cNvSpPr/>
          <p:nvPr/>
        </p:nvSpPr>
        <p:spPr>
          <a:xfrm>
            <a:off x="4754880" y="1143000"/>
            <a:ext cx="2148840" cy="2788920"/>
          </a:xfrm>
          <a:prstGeom prst="rect">
            <a:avLst/>
          </a:prstGeom>
          <a:solidFill>
            <a:srgbClr val="000844"/>
          </a:solidFill>
          <a:ln/>
        </p:spPr>
        <p:txBody>
          <a:bodyPr/>
          <a:lstStyle/>
          <a:p>
            <a:endParaRPr lang="en-US"/>
          </a:p>
        </p:txBody>
      </p:sp>
      <p:sp>
        <p:nvSpPr>
          <p:cNvPr id="18" name="Shape 16"/>
          <p:cNvSpPr/>
          <p:nvPr/>
        </p:nvSpPr>
        <p:spPr>
          <a:xfrm>
            <a:off x="4754880" y="1143000"/>
            <a:ext cx="64008" cy="2788920"/>
          </a:xfrm>
          <a:prstGeom prst="rect">
            <a:avLst/>
          </a:prstGeom>
          <a:solidFill>
            <a:srgbClr val="5B9BD5"/>
          </a:solidFill>
          <a:ln/>
        </p:spPr>
        <p:txBody>
          <a:bodyPr/>
          <a:lstStyle/>
          <a:p>
            <a:endParaRPr lang="en-US"/>
          </a:p>
        </p:txBody>
      </p:sp>
      <p:sp>
        <p:nvSpPr>
          <p:cNvPr id="19" name="Text 17"/>
          <p:cNvSpPr/>
          <p:nvPr/>
        </p:nvSpPr>
        <p:spPr>
          <a:xfrm>
            <a:off x="4892040" y="1197864"/>
            <a:ext cx="18928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Higher tiers</a:t>
            </a:r>
            <a:endParaRPr lang="en-US" sz="1300" dirty="0"/>
          </a:p>
        </p:txBody>
      </p:sp>
      <p:sp>
        <p:nvSpPr>
          <p:cNvPr id="20" name="Text 18"/>
          <p:cNvSpPr/>
          <p:nvPr/>
        </p:nvSpPr>
        <p:spPr>
          <a:xfrm>
            <a:off x="4892040" y="1490472"/>
            <a:ext cx="1874520" cy="23682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For sustained heavy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use.</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upgraded out of</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impatience after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hitting the Pro limit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mid-project too many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times.</a:t>
            </a:r>
            <a:endParaRPr lang="en-US" sz="1100" dirty="0"/>
          </a:p>
        </p:txBody>
      </p:sp>
      <p:sp>
        <p:nvSpPr>
          <p:cNvPr id="21" name="Shape 19"/>
          <p:cNvSpPr/>
          <p:nvPr/>
        </p:nvSpPr>
        <p:spPr>
          <a:xfrm>
            <a:off x="7040880" y="1143000"/>
            <a:ext cx="1920240" cy="2788920"/>
          </a:xfrm>
          <a:prstGeom prst="rect">
            <a:avLst/>
          </a:prstGeom>
          <a:solidFill>
            <a:srgbClr val="000844"/>
          </a:solidFill>
          <a:ln/>
        </p:spPr>
        <p:txBody>
          <a:bodyPr/>
          <a:lstStyle/>
          <a:p>
            <a:endParaRPr lang="en-US"/>
          </a:p>
        </p:txBody>
      </p:sp>
      <p:sp>
        <p:nvSpPr>
          <p:cNvPr id="22" name="Shape 20"/>
          <p:cNvSpPr/>
          <p:nvPr/>
        </p:nvSpPr>
        <p:spPr>
          <a:xfrm>
            <a:off x="7040880" y="1143000"/>
            <a:ext cx="64008" cy="2788920"/>
          </a:xfrm>
          <a:prstGeom prst="rect">
            <a:avLst/>
          </a:prstGeom>
          <a:solidFill>
            <a:srgbClr val="ED7D31"/>
          </a:solidFill>
          <a:ln/>
        </p:spPr>
        <p:txBody>
          <a:bodyPr/>
          <a:lstStyle/>
          <a:p>
            <a:endParaRPr lang="en-US"/>
          </a:p>
        </p:txBody>
      </p:sp>
      <p:sp>
        <p:nvSpPr>
          <p:cNvPr id="23" name="Text 21"/>
          <p:cNvSpPr/>
          <p:nvPr/>
        </p:nvSpPr>
        <p:spPr>
          <a:xfrm>
            <a:off x="7178040" y="1197864"/>
            <a:ext cx="16642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Hardware</a:t>
            </a:r>
            <a:endParaRPr lang="en-US" sz="1300" dirty="0"/>
          </a:p>
        </p:txBody>
      </p:sp>
      <p:sp>
        <p:nvSpPr>
          <p:cNvPr id="24" name="Text 22"/>
          <p:cNvSpPr/>
          <p:nvPr/>
        </p:nvSpPr>
        <p:spPr>
          <a:xfrm>
            <a:off x="7178040" y="1490472"/>
            <a:ext cx="1645920" cy="236829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 Mac Mini or a PC</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with a good graphics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card runs free local</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models.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Capital cost once,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then zero per query.</a:t>
            </a:r>
            <a:endParaRPr lang="en-US" sz="1100" dirty="0"/>
          </a:p>
        </p:txBody>
      </p:sp>
      <p:sp>
        <p:nvSpPr>
          <p:cNvPr id="25" name="Shape 23"/>
          <p:cNvSpPr/>
          <p:nvPr/>
        </p:nvSpPr>
        <p:spPr>
          <a:xfrm>
            <a:off x="182880" y="4069080"/>
            <a:ext cx="8778240" cy="548640"/>
          </a:xfrm>
          <a:prstGeom prst="rect">
            <a:avLst/>
          </a:prstGeom>
          <a:solidFill>
            <a:srgbClr val="0A1A7A"/>
          </a:solidFill>
          <a:ln/>
        </p:spPr>
        <p:txBody>
          <a:bodyPr/>
          <a:lstStyle/>
          <a:p>
            <a:endParaRPr lang="en-US"/>
          </a:p>
        </p:txBody>
      </p:sp>
      <p:sp>
        <p:nvSpPr>
          <p:cNvPr id="26" name="Text 24"/>
          <p:cNvSpPr/>
          <p:nvPr/>
        </p:nvSpPr>
        <p:spPr>
          <a:xfrm>
            <a:off x="411480" y="4096512"/>
            <a:ext cx="8321040" cy="493776"/>
          </a:xfrm>
          <a:prstGeom prst="rect">
            <a:avLst/>
          </a:prstGeom>
          <a:noFill/>
          <a:ln/>
        </p:spPr>
        <p:txBody>
          <a:bodyPr wrap="square" lIns="0" tIns="0" rIns="0" bIns="0" rtlCol="0" anchor="ctr"/>
          <a:lstStyle/>
          <a:p>
            <a:pPr marL="0" indent="0" algn="ctr">
              <a:buNone/>
            </a:pPr>
            <a:r>
              <a:rPr lang="en-US" sz="1300" i="1" dirty="0">
                <a:solidFill>
                  <a:srgbClr val="FFCC00"/>
                </a:solidFill>
                <a:latin typeface="Franklin Gothic Medium" pitchFamily="34" charset="0"/>
                <a:ea typeface="Franklin Gothic Medium" pitchFamily="34" charset="-122"/>
                <a:cs typeface="Franklin Gothic Medium" pitchFamily="34" charset="-120"/>
              </a:rPr>
              <a:t>Compare that to what you have spent on antennas, radios, or a single hamfest weekend.</a:t>
            </a:r>
            <a:endParaRPr lang="en-US" sz="13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31">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What To Try First</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Pick one and do it this week</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600200"/>
          </a:xfrm>
          <a:prstGeom prst="rect">
            <a:avLst/>
          </a:prstGeom>
          <a:solidFill>
            <a:srgbClr val="000844"/>
          </a:solidFill>
          <a:ln/>
        </p:spPr>
        <p:txBody>
          <a:bodyPr/>
          <a:lstStyle/>
          <a:p>
            <a:endParaRPr lang="en-US"/>
          </a:p>
        </p:txBody>
      </p:sp>
      <p:sp>
        <p:nvSpPr>
          <p:cNvPr id="10" name="Shape 8"/>
          <p:cNvSpPr/>
          <p:nvPr/>
        </p:nvSpPr>
        <p:spPr>
          <a:xfrm>
            <a:off x="182880" y="1143000"/>
            <a:ext cx="64008" cy="1600200"/>
          </a:xfrm>
          <a:prstGeom prst="rect">
            <a:avLst/>
          </a:prstGeom>
          <a:solidFill>
            <a:srgbClr val="FFCC00"/>
          </a:solidFill>
          <a:ln/>
        </p:spPr>
        <p:txBody>
          <a:bodyPr/>
          <a:lstStyle/>
          <a:p>
            <a:endParaRPr lang="en-US"/>
          </a:p>
        </p:txBody>
      </p:sp>
      <p:sp>
        <p:nvSpPr>
          <p:cNvPr id="11" name="Text 9"/>
          <p:cNvSpPr/>
          <p:nvPr/>
        </p:nvSpPr>
        <p:spPr>
          <a:xfrm>
            <a:off x="320040" y="119786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If you write anything</a:t>
            </a:r>
            <a:endParaRPr lang="en-US" sz="1300" dirty="0"/>
          </a:p>
        </p:txBody>
      </p:sp>
      <p:sp>
        <p:nvSpPr>
          <p:cNvPr id="12" name="Text 10"/>
          <p:cNvSpPr/>
          <p:nvPr/>
        </p:nvSpPr>
        <p:spPr>
          <a:xfrm>
            <a:off x="320040" y="149047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Draft your next CrossTalk</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article, club email, or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meeting announcement.</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Then ask it to review the</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draft for clarity and length.</a:t>
            </a:r>
            <a:endParaRPr lang="en-US" sz="1100" dirty="0"/>
          </a:p>
        </p:txBody>
      </p:sp>
      <p:sp>
        <p:nvSpPr>
          <p:cNvPr id="13" name="Shape 11"/>
          <p:cNvSpPr/>
          <p:nvPr/>
        </p:nvSpPr>
        <p:spPr>
          <a:xfrm>
            <a:off x="3154680" y="1143000"/>
            <a:ext cx="2834640" cy="1600200"/>
          </a:xfrm>
          <a:prstGeom prst="rect">
            <a:avLst/>
          </a:prstGeom>
          <a:solidFill>
            <a:srgbClr val="000844"/>
          </a:solidFill>
          <a:ln/>
        </p:spPr>
        <p:txBody>
          <a:bodyPr/>
          <a:lstStyle/>
          <a:p>
            <a:endParaRPr lang="en-US"/>
          </a:p>
        </p:txBody>
      </p:sp>
      <p:sp>
        <p:nvSpPr>
          <p:cNvPr id="14" name="Shape 12"/>
          <p:cNvSpPr/>
          <p:nvPr/>
        </p:nvSpPr>
        <p:spPr>
          <a:xfrm>
            <a:off x="3154680" y="1143000"/>
            <a:ext cx="64008" cy="1600200"/>
          </a:xfrm>
          <a:prstGeom prst="rect">
            <a:avLst/>
          </a:prstGeom>
          <a:solidFill>
            <a:srgbClr val="5B9BD5"/>
          </a:solidFill>
          <a:ln/>
        </p:spPr>
        <p:txBody>
          <a:bodyPr/>
          <a:lstStyle/>
          <a:p>
            <a:endParaRPr lang="en-US"/>
          </a:p>
        </p:txBody>
      </p:sp>
      <p:sp>
        <p:nvSpPr>
          <p:cNvPr id="15" name="Text 13"/>
          <p:cNvSpPr/>
          <p:nvPr/>
        </p:nvSpPr>
        <p:spPr>
          <a:xfrm>
            <a:off x="3291840" y="119786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If you want to learn</a:t>
            </a:r>
            <a:endParaRPr lang="en-US" sz="1300" dirty="0"/>
          </a:p>
        </p:txBody>
      </p:sp>
      <p:sp>
        <p:nvSpPr>
          <p:cNvPr id="16" name="Text 14"/>
          <p:cNvSpPr/>
          <p:nvPr/>
        </p:nvSpPr>
        <p:spPr>
          <a:xfrm>
            <a:off x="3291840" y="149047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Pick a mode or technology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you have never understood.</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Ask for a briefing, then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ask questions until you</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run out of them.</a:t>
            </a:r>
            <a:endParaRPr lang="en-US" sz="1100" dirty="0"/>
          </a:p>
        </p:txBody>
      </p:sp>
      <p:sp>
        <p:nvSpPr>
          <p:cNvPr id="17" name="Shape 15"/>
          <p:cNvSpPr/>
          <p:nvPr/>
        </p:nvSpPr>
        <p:spPr>
          <a:xfrm>
            <a:off x="6126480" y="1143000"/>
            <a:ext cx="2834640" cy="1600200"/>
          </a:xfrm>
          <a:prstGeom prst="rect">
            <a:avLst/>
          </a:prstGeom>
          <a:solidFill>
            <a:srgbClr val="000844"/>
          </a:solidFill>
          <a:ln/>
        </p:spPr>
        <p:txBody>
          <a:bodyPr/>
          <a:lstStyle/>
          <a:p>
            <a:endParaRPr lang="en-US"/>
          </a:p>
        </p:txBody>
      </p:sp>
      <p:sp>
        <p:nvSpPr>
          <p:cNvPr id="18" name="Shape 16"/>
          <p:cNvSpPr/>
          <p:nvPr/>
        </p:nvSpPr>
        <p:spPr>
          <a:xfrm>
            <a:off x="6126480" y="1143000"/>
            <a:ext cx="64008" cy="1600200"/>
          </a:xfrm>
          <a:prstGeom prst="rect">
            <a:avLst/>
          </a:prstGeom>
          <a:solidFill>
            <a:srgbClr val="00A8A0"/>
          </a:solidFill>
          <a:ln/>
        </p:spPr>
        <p:txBody>
          <a:bodyPr/>
          <a:lstStyle/>
          <a:p>
            <a:endParaRPr lang="en-US"/>
          </a:p>
        </p:txBody>
      </p:sp>
      <p:sp>
        <p:nvSpPr>
          <p:cNvPr id="19" name="Text 17"/>
          <p:cNvSpPr/>
          <p:nvPr/>
        </p:nvSpPr>
        <p:spPr>
          <a:xfrm>
            <a:off x="6263640" y="119786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If you have a Pi</a:t>
            </a:r>
            <a:endParaRPr lang="en-US" sz="1300" dirty="0"/>
          </a:p>
        </p:txBody>
      </p:sp>
      <p:sp>
        <p:nvSpPr>
          <p:cNvPr id="20" name="Text 18"/>
          <p:cNvSpPr/>
          <p:nvPr/>
        </p:nvSpPr>
        <p:spPr>
          <a:xfrm>
            <a:off x="6263640" y="1490472"/>
            <a:ext cx="2560320" cy="117957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Install Claude Code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give it SSH access.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Then ask it to install</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something you have been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meaning to try.</a:t>
            </a:r>
            <a:endParaRPr lang="en-US" sz="1100" dirty="0"/>
          </a:p>
        </p:txBody>
      </p:sp>
      <p:sp>
        <p:nvSpPr>
          <p:cNvPr id="21" name="Shape 19"/>
          <p:cNvSpPr/>
          <p:nvPr/>
        </p:nvSpPr>
        <p:spPr>
          <a:xfrm>
            <a:off x="182880" y="2926080"/>
            <a:ext cx="2834640" cy="1691640"/>
          </a:xfrm>
          <a:prstGeom prst="rect">
            <a:avLst/>
          </a:prstGeom>
          <a:solidFill>
            <a:srgbClr val="000844"/>
          </a:solidFill>
          <a:ln/>
        </p:spPr>
        <p:txBody>
          <a:bodyPr/>
          <a:lstStyle/>
          <a:p>
            <a:endParaRPr lang="en-US"/>
          </a:p>
        </p:txBody>
      </p:sp>
      <p:sp>
        <p:nvSpPr>
          <p:cNvPr id="22" name="Shape 20"/>
          <p:cNvSpPr/>
          <p:nvPr/>
        </p:nvSpPr>
        <p:spPr>
          <a:xfrm>
            <a:off x="182880" y="2926080"/>
            <a:ext cx="64008" cy="1691640"/>
          </a:xfrm>
          <a:prstGeom prst="rect">
            <a:avLst/>
          </a:prstGeom>
          <a:solidFill>
            <a:srgbClr val="ED7D31"/>
          </a:solidFill>
          <a:ln/>
        </p:spPr>
        <p:txBody>
          <a:bodyPr/>
          <a:lstStyle/>
          <a:p>
            <a:endParaRPr lang="en-US"/>
          </a:p>
        </p:txBody>
      </p:sp>
      <p:sp>
        <p:nvSpPr>
          <p:cNvPr id="23" name="Text 21"/>
          <p:cNvSpPr/>
          <p:nvPr/>
        </p:nvSpPr>
        <p:spPr>
          <a:xfrm>
            <a:off x="320040" y="298094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If you have manuals</a:t>
            </a:r>
            <a:endParaRPr lang="en-US" sz="1300" dirty="0"/>
          </a:p>
        </p:txBody>
      </p:sp>
      <p:sp>
        <p:nvSpPr>
          <p:cNvPr id="24" name="Text 22"/>
          <p:cNvSpPr/>
          <p:nvPr/>
        </p:nvSpPr>
        <p:spPr>
          <a:xfrm>
            <a:off x="320040" y="3273552"/>
            <a:ext cx="256032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Put your radio manuals into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 NotebookLM notebook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ask it operating questions.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Faster than searching 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200-page PDF, and it cites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page.</a:t>
            </a:r>
            <a:endParaRPr lang="en-US" sz="1100" dirty="0"/>
          </a:p>
        </p:txBody>
      </p:sp>
      <p:sp>
        <p:nvSpPr>
          <p:cNvPr id="25" name="Shape 23"/>
          <p:cNvSpPr/>
          <p:nvPr/>
        </p:nvSpPr>
        <p:spPr>
          <a:xfrm>
            <a:off x="3154680" y="2926080"/>
            <a:ext cx="2834640" cy="1691640"/>
          </a:xfrm>
          <a:prstGeom prst="rect">
            <a:avLst/>
          </a:prstGeom>
          <a:solidFill>
            <a:srgbClr val="000844"/>
          </a:solidFill>
          <a:ln/>
        </p:spPr>
        <p:txBody>
          <a:bodyPr/>
          <a:lstStyle/>
          <a:p>
            <a:endParaRPr lang="en-US"/>
          </a:p>
        </p:txBody>
      </p:sp>
      <p:sp>
        <p:nvSpPr>
          <p:cNvPr id="26" name="Shape 24"/>
          <p:cNvSpPr/>
          <p:nvPr/>
        </p:nvSpPr>
        <p:spPr>
          <a:xfrm>
            <a:off x="3154680" y="2926080"/>
            <a:ext cx="64008" cy="1691640"/>
          </a:xfrm>
          <a:prstGeom prst="rect">
            <a:avLst/>
          </a:prstGeom>
          <a:solidFill>
            <a:srgbClr val="5B9BD5"/>
          </a:solidFill>
          <a:ln/>
        </p:spPr>
        <p:txBody>
          <a:bodyPr/>
          <a:lstStyle/>
          <a:p>
            <a:endParaRPr lang="en-US"/>
          </a:p>
        </p:txBody>
      </p:sp>
      <p:sp>
        <p:nvSpPr>
          <p:cNvPr id="27" name="Text 25"/>
          <p:cNvSpPr/>
          <p:nvPr/>
        </p:nvSpPr>
        <p:spPr>
          <a:xfrm>
            <a:off x="3291840" y="298094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If you have data</a:t>
            </a:r>
            <a:endParaRPr lang="en-US" sz="1300" dirty="0"/>
          </a:p>
        </p:txBody>
      </p:sp>
      <p:sp>
        <p:nvSpPr>
          <p:cNvPr id="28" name="Text 26"/>
          <p:cNvSpPr/>
          <p:nvPr/>
        </p:nvSpPr>
        <p:spPr>
          <a:xfrm>
            <a:off x="3291840" y="3273552"/>
            <a:ext cx="256032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Any conversion between two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formats — codeplugs, logs,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contact lists, spreadsheets.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Show it the source, show it</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the target, ask it to</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translate.</a:t>
            </a:r>
            <a:endParaRPr lang="en-US" sz="1100" dirty="0"/>
          </a:p>
        </p:txBody>
      </p:sp>
      <p:sp>
        <p:nvSpPr>
          <p:cNvPr id="29" name="Shape 27"/>
          <p:cNvSpPr/>
          <p:nvPr/>
        </p:nvSpPr>
        <p:spPr>
          <a:xfrm>
            <a:off x="6126480" y="2926080"/>
            <a:ext cx="2834640" cy="1691640"/>
          </a:xfrm>
          <a:prstGeom prst="rect">
            <a:avLst/>
          </a:prstGeom>
          <a:solidFill>
            <a:srgbClr val="000844"/>
          </a:solidFill>
          <a:ln/>
        </p:spPr>
        <p:txBody>
          <a:bodyPr/>
          <a:lstStyle/>
          <a:p>
            <a:endParaRPr lang="en-US"/>
          </a:p>
        </p:txBody>
      </p:sp>
      <p:sp>
        <p:nvSpPr>
          <p:cNvPr id="30" name="Shape 28"/>
          <p:cNvSpPr/>
          <p:nvPr/>
        </p:nvSpPr>
        <p:spPr>
          <a:xfrm>
            <a:off x="6126480" y="2926080"/>
            <a:ext cx="64008" cy="1691640"/>
          </a:xfrm>
          <a:prstGeom prst="rect">
            <a:avLst/>
          </a:prstGeom>
          <a:solidFill>
            <a:srgbClr val="FFCC00"/>
          </a:solidFill>
          <a:ln/>
        </p:spPr>
        <p:txBody>
          <a:bodyPr/>
          <a:lstStyle/>
          <a:p>
            <a:endParaRPr lang="en-US"/>
          </a:p>
        </p:txBody>
      </p:sp>
      <p:sp>
        <p:nvSpPr>
          <p:cNvPr id="31" name="Text 29"/>
          <p:cNvSpPr/>
          <p:nvPr/>
        </p:nvSpPr>
        <p:spPr>
          <a:xfrm>
            <a:off x="6263640" y="298094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If you are stuck</a:t>
            </a:r>
            <a:endParaRPr lang="en-US" sz="1300" dirty="0"/>
          </a:p>
        </p:txBody>
      </p:sp>
      <p:sp>
        <p:nvSpPr>
          <p:cNvPr id="32" name="Text 30"/>
          <p:cNvSpPr/>
          <p:nvPr/>
        </p:nvSpPr>
        <p:spPr>
          <a:xfrm>
            <a:off x="6263640" y="3273552"/>
            <a:ext cx="2560320" cy="12710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Describe the problem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ask how to approach it.</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You do not need a good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question. You need 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starting point you can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react to.</a:t>
            </a:r>
            <a:endParaRPr lang="en-US" sz="11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32">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The Whole Talk in Three Lines</a:t>
            </a:r>
            <a:endParaRPr lang="en-US" sz="2600" dirty="0"/>
          </a:p>
        </p:txBody>
      </p:sp>
      <p:sp>
        <p:nvSpPr>
          <p:cNvPr id="5" name="Shape 3"/>
          <p:cNvSpPr/>
          <p:nvPr/>
        </p:nvSpPr>
        <p:spPr>
          <a:xfrm>
            <a:off x="0" y="4846320"/>
            <a:ext cx="9144000" cy="301752"/>
          </a:xfrm>
          <a:prstGeom prst="rect">
            <a:avLst/>
          </a:prstGeom>
          <a:solidFill>
            <a:srgbClr val="000844"/>
          </a:solidFill>
          <a:ln/>
        </p:spPr>
        <p:txBody>
          <a:bodyPr/>
          <a:lstStyle/>
          <a:p>
            <a:endParaRPr lang="en-US"/>
          </a:p>
        </p:txBody>
      </p:sp>
      <p:sp>
        <p:nvSpPr>
          <p:cNvPr id="6" name="Text 4"/>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7" name="Text 5"/>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8" name="Shape 6"/>
          <p:cNvSpPr/>
          <p:nvPr/>
        </p:nvSpPr>
        <p:spPr>
          <a:xfrm>
            <a:off x="548640" y="1234440"/>
            <a:ext cx="8046720" cy="960120"/>
          </a:xfrm>
          <a:prstGeom prst="rect">
            <a:avLst/>
          </a:prstGeom>
          <a:solidFill>
            <a:srgbClr val="000844"/>
          </a:solidFill>
          <a:ln/>
        </p:spPr>
        <p:txBody>
          <a:bodyPr/>
          <a:lstStyle/>
          <a:p>
            <a:endParaRPr lang="en-US"/>
          </a:p>
        </p:txBody>
      </p:sp>
      <p:sp>
        <p:nvSpPr>
          <p:cNvPr id="9" name="Shape 7"/>
          <p:cNvSpPr/>
          <p:nvPr/>
        </p:nvSpPr>
        <p:spPr>
          <a:xfrm>
            <a:off x="548640" y="1234440"/>
            <a:ext cx="91440" cy="960120"/>
          </a:xfrm>
          <a:prstGeom prst="rect">
            <a:avLst/>
          </a:prstGeom>
          <a:solidFill>
            <a:srgbClr val="FFCC00"/>
          </a:solidFill>
          <a:ln/>
        </p:spPr>
        <p:txBody>
          <a:bodyPr/>
          <a:lstStyle/>
          <a:p>
            <a:endParaRPr lang="en-US"/>
          </a:p>
        </p:txBody>
      </p:sp>
      <p:sp>
        <p:nvSpPr>
          <p:cNvPr id="10" name="Text 8"/>
          <p:cNvSpPr/>
          <p:nvPr/>
        </p:nvSpPr>
        <p:spPr>
          <a:xfrm>
            <a:off x="822960" y="1280160"/>
            <a:ext cx="7589520" cy="868680"/>
          </a:xfrm>
          <a:prstGeom prst="rect">
            <a:avLst/>
          </a:prstGeom>
          <a:noFill/>
          <a:ln/>
        </p:spPr>
        <p:txBody>
          <a:bodyPr wrap="square" lIns="0" tIns="0" rIns="0" bIns="0" rtlCol="0" anchor="ctr"/>
          <a:lstStyle/>
          <a:p>
            <a:pPr marL="0" indent="0">
              <a:buNone/>
            </a:pPr>
            <a:r>
              <a:rPr lang="en-US" sz="1800" b="1" dirty="0">
                <a:solidFill>
                  <a:srgbClr val="FFCC00"/>
                </a:solidFill>
                <a:latin typeface="Franklin Gothic Medium" pitchFamily="34" charset="0"/>
                <a:ea typeface="Franklin Gothic Medium" pitchFamily="34" charset="-122"/>
                <a:cs typeface="Franklin Gothic Medium" pitchFamily="34" charset="-120"/>
              </a:rPr>
              <a:t>Knowledge of how to do things on a computer is becoming irrelevant.</a:t>
            </a:r>
            <a:endParaRPr lang="en-US" sz="1800" dirty="0"/>
          </a:p>
        </p:txBody>
      </p:sp>
      <p:sp>
        <p:nvSpPr>
          <p:cNvPr id="11" name="Shape 9"/>
          <p:cNvSpPr/>
          <p:nvPr/>
        </p:nvSpPr>
        <p:spPr>
          <a:xfrm>
            <a:off x="548640" y="2331720"/>
            <a:ext cx="8046720" cy="960120"/>
          </a:xfrm>
          <a:prstGeom prst="rect">
            <a:avLst/>
          </a:prstGeom>
          <a:solidFill>
            <a:srgbClr val="000844"/>
          </a:solidFill>
          <a:ln/>
        </p:spPr>
        <p:txBody>
          <a:bodyPr/>
          <a:lstStyle/>
          <a:p>
            <a:endParaRPr lang="en-US"/>
          </a:p>
        </p:txBody>
      </p:sp>
      <p:sp>
        <p:nvSpPr>
          <p:cNvPr id="12" name="Shape 10"/>
          <p:cNvSpPr/>
          <p:nvPr/>
        </p:nvSpPr>
        <p:spPr>
          <a:xfrm>
            <a:off x="548640" y="2331720"/>
            <a:ext cx="91440" cy="960120"/>
          </a:xfrm>
          <a:prstGeom prst="rect">
            <a:avLst/>
          </a:prstGeom>
          <a:solidFill>
            <a:srgbClr val="5B9BD5"/>
          </a:solidFill>
          <a:ln/>
        </p:spPr>
        <p:txBody>
          <a:bodyPr/>
          <a:lstStyle/>
          <a:p>
            <a:endParaRPr lang="en-US"/>
          </a:p>
        </p:txBody>
      </p:sp>
      <p:sp>
        <p:nvSpPr>
          <p:cNvPr id="13" name="Text 11"/>
          <p:cNvSpPr/>
          <p:nvPr/>
        </p:nvSpPr>
        <p:spPr>
          <a:xfrm>
            <a:off x="822960" y="2377440"/>
            <a:ext cx="7589520" cy="868680"/>
          </a:xfrm>
          <a:prstGeom prst="rect">
            <a:avLst/>
          </a:prstGeom>
          <a:noFill/>
          <a:ln/>
        </p:spPr>
        <p:txBody>
          <a:bodyPr wrap="square" lIns="0" tIns="0" rIns="0" bIns="0" rtlCol="0" anchor="ctr"/>
          <a:lstStyle/>
          <a:p>
            <a:pPr marL="0" indent="0">
              <a:buNone/>
            </a:pPr>
            <a:r>
              <a:rPr lang="en-US" sz="1800" b="1" dirty="0">
                <a:solidFill>
                  <a:srgbClr val="5B9BD5"/>
                </a:solidFill>
                <a:latin typeface="Franklin Gothic Medium" pitchFamily="34" charset="0"/>
                <a:ea typeface="Franklin Gothic Medium" pitchFamily="34" charset="-122"/>
                <a:cs typeface="Franklin Gothic Medium" pitchFamily="34" charset="-120"/>
              </a:rPr>
              <a:t>What matters is seeing that a thing can be done — and asking.</a:t>
            </a:r>
            <a:endParaRPr lang="en-US" sz="1800" dirty="0"/>
          </a:p>
        </p:txBody>
      </p:sp>
      <p:sp>
        <p:nvSpPr>
          <p:cNvPr id="14" name="Shape 12"/>
          <p:cNvSpPr/>
          <p:nvPr/>
        </p:nvSpPr>
        <p:spPr>
          <a:xfrm>
            <a:off x="548640" y="3429000"/>
            <a:ext cx="8046720" cy="960120"/>
          </a:xfrm>
          <a:prstGeom prst="rect">
            <a:avLst/>
          </a:prstGeom>
          <a:solidFill>
            <a:srgbClr val="000844"/>
          </a:solidFill>
          <a:ln/>
        </p:spPr>
        <p:txBody>
          <a:bodyPr/>
          <a:lstStyle/>
          <a:p>
            <a:endParaRPr lang="en-US"/>
          </a:p>
        </p:txBody>
      </p:sp>
      <p:sp>
        <p:nvSpPr>
          <p:cNvPr id="15" name="Shape 13"/>
          <p:cNvSpPr/>
          <p:nvPr/>
        </p:nvSpPr>
        <p:spPr>
          <a:xfrm>
            <a:off x="548640" y="3429000"/>
            <a:ext cx="91440" cy="960120"/>
          </a:xfrm>
          <a:prstGeom prst="rect">
            <a:avLst/>
          </a:prstGeom>
          <a:solidFill>
            <a:srgbClr val="00A8A0"/>
          </a:solidFill>
          <a:ln/>
        </p:spPr>
        <p:txBody>
          <a:bodyPr/>
          <a:lstStyle/>
          <a:p>
            <a:endParaRPr lang="en-US"/>
          </a:p>
        </p:txBody>
      </p:sp>
      <p:sp>
        <p:nvSpPr>
          <p:cNvPr id="16" name="Text 14"/>
          <p:cNvSpPr/>
          <p:nvPr/>
        </p:nvSpPr>
        <p:spPr>
          <a:xfrm>
            <a:off x="822960" y="3474720"/>
            <a:ext cx="7589520" cy="868680"/>
          </a:xfrm>
          <a:prstGeom prst="rect">
            <a:avLst/>
          </a:prstGeom>
          <a:noFill/>
          <a:ln/>
        </p:spPr>
        <p:txBody>
          <a:bodyPr wrap="square" lIns="0" tIns="0" rIns="0" bIns="0" rtlCol="0" anchor="ctr"/>
          <a:lstStyle/>
          <a:p>
            <a:pPr marL="0" indent="0">
              <a:buNone/>
            </a:pPr>
            <a:r>
              <a:rPr lang="en-US" sz="1800" b="1" dirty="0">
                <a:solidFill>
                  <a:srgbClr val="00A8A0"/>
                </a:solidFill>
                <a:latin typeface="Franklin Gothic Medium" pitchFamily="34" charset="0"/>
                <a:ea typeface="Franklin Gothic Medium" pitchFamily="34" charset="-122"/>
                <a:cs typeface="Franklin Gothic Medium" pitchFamily="34" charset="-120"/>
              </a:rPr>
              <a:t>The limit is not the technology. It is your imagination.</a:t>
            </a:r>
            <a:endParaRPr lang="en-US"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33">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Resources &amp; Questions</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Everything shown today is documented</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783080"/>
          </a:xfrm>
          <a:prstGeom prst="rect">
            <a:avLst/>
          </a:prstGeom>
          <a:solidFill>
            <a:srgbClr val="000844"/>
          </a:solidFill>
          <a:ln/>
        </p:spPr>
        <p:txBody>
          <a:bodyPr/>
          <a:lstStyle/>
          <a:p>
            <a:endParaRPr lang="en-US"/>
          </a:p>
        </p:txBody>
      </p:sp>
      <p:sp>
        <p:nvSpPr>
          <p:cNvPr id="10" name="Shape 8"/>
          <p:cNvSpPr/>
          <p:nvPr/>
        </p:nvSpPr>
        <p:spPr>
          <a:xfrm>
            <a:off x="182880" y="1143000"/>
            <a:ext cx="64008" cy="1783080"/>
          </a:xfrm>
          <a:prstGeom prst="rect">
            <a:avLst/>
          </a:prstGeom>
          <a:solidFill>
            <a:srgbClr val="FFCC0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The tools</a:t>
            </a:r>
            <a:endParaRPr lang="en-US" sz="1300" dirty="0"/>
          </a:p>
        </p:txBody>
      </p:sp>
      <p:sp>
        <p:nvSpPr>
          <p:cNvPr id="12" name="Text 10"/>
          <p:cNvSpPr/>
          <p:nvPr/>
        </p:nvSpPr>
        <p:spPr>
          <a:xfrm>
            <a:off x="320040" y="1490472"/>
            <a:ext cx="4023360" cy="136245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claude.ai  —  chat and Claude Code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notebooklm.google.com  —  source-grounded</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chatgpt.com  —  OpenAI</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grok.com  —  xAI</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ollama.com  —  run models locally</a:t>
            </a:r>
            <a:endParaRPr lang="en-US" sz="1150" dirty="0"/>
          </a:p>
        </p:txBody>
      </p:sp>
      <p:sp>
        <p:nvSpPr>
          <p:cNvPr id="13" name="Shape 11"/>
          <p:cNvSpPr/>
          <p:nvPr/>
        </p:nvSpPr>
        <p:spPr>
          <a:xfrm>
            <a:off x="4663440" y="1143000"/>
            <a:ext cx="4297680" cy="1783080"/>
          </a:xfrm>
          <a:prstGeom prst="rect">
            <a:avLst/>
          </a:prstGeom>
          <a:solidFill>
            <a:srgbClr val="000844"/>
          </a:solidFill>
          <a:ln/>
        </p:spPr>
        <p:txBody>
          <a:bodyPr/>
          <a:lstStyle/>
          <a:p>
            <a:endParaRPr lang="en-US"/>
          </a:p>
        </p:txBody>
      </p:sp>
      <p:sp>
        <p:nvSpPr>
          <p:cNvPr id="14" name="Shape 12"/>
          <p:cNvSpPr/>
          <p:nvPr/>
        </p:nvSpPr>
        <p:spPr>
          <a:xfrm>
            <a:off x="4663440" y="1143000"/>
            <a:ext cx="64008" cy="1783080"/>
          </a:xfrm>
          <a:prstGeom prst="rect">
            <a:avLst/>
          </a:prstGeom>
          <a:solidFill>
            <a:srgbClr val="5B9BD5"/>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Our projects</a:t>
            </a:r>
            <a:endParaRPr lang="en-US" sz="1300" dirty="0"/>
          </a:p>
        </p:txBody>
      </p:sp>
      <p:sp>
        <p:nvSpPr>
          <p:cNvPr id="16" name="Text 14"/>
          <p:cNvSpPr/>
          <p:nvPr/>
        </p:nvSpPr>
        <p:spPr>
          <a:xfrm>
            <a:off x="4800600" y="1490472"/>
            <a:ext cx="4023360" cy="136245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skunkworks.w2mmd.org</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articles, satellite passes, license trainer</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wp.w2mmd.org</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WSPR network dashboard</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w2mmd.org</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club site and CrossTalk archive</a:t>
            </a:r>
            <a:endParaRPr lang="en-US" sz="1150" dirty="0"/>
          </a:p>
        </p:txBody>
      </p:sp>
      <p:sp>
        <p:nvSpPr>
          <p:cNvPr id="17" name="Shape 15"/>
          <p:cNvSpPr/>
          <p:nvPr/>
        </p:nvSpPr>
        <p:spPr>
          <a:xfrm>
            <a:off x="182880" y="3063240"/>
            <a:ext cx="8778240" cy="1554480"/>
          </a:xfrm>
          <a:prstGeom prst="rect">
            <a:avLst/>
          </a:prstGeom>
          <a:solidFill>
            <a:srgbClr val="0A1A7A"/>
          </a:solidFill>
          <a:ln/>
        </p:spPr>
        <p:txBody>
          <a:bodyPr/>
          <a:lstStyle/>
          <a:p>
            <a:endParaRPr lang="en-US"/>
          </a:p>
        </p:txBody>
      </p:sp>
      <p:sp>
        <p:nvSpPr>
          <p:cNvPr id="18" name="Text 16"/>
          <p:cNvSpPr/>
          <p:nvPr/>
        </p:nvSpPr>
        <p:spPr>
          <a:xfrm>
            <a:off x="457200" y="3154680"/>
            <a:ext cx="8229600" cy="685800"/>
          </a:xfrm>
          <a:prstGeom prst="rect">
            <a:avLst/>
          </a:prstGeom>
          <a:noFill/>
          <a:ln/>
        </p:spPr>
        <p:txBody>
          <a:bodyPr wrap="square" lIns="0" tIns="0" rIns="0" bIns="0" rtlCol="0" anchor="ctr"/>
          <a:lstStyle/>
          <a:p>
            <a:pPr marL="0" indent="0" algn="ctr">
              <a:buNone/>
            </a:pPr>
            <a:r>
              <a:rPr lang="en-US" sz="1300" dirty="0">
                <a:solidFill>
                  <a:srgbClr val="FFFFFF"/>
                </a:solidFill>
                <a:latin typeface="Franklin Gothic Medium" pitchFamily="34" charset="0"/>
                <a:ea typeface="Franklin Gothic Medium" pitchFamily="34" charset="-122"/>
                <a:cs typeface="Franklin Gothic Medium" pitchFamily="34" charset="-120"/>
              </a:rPr>
              <a:t>A full write-up of every project in this talk — with the details, the failures, and what I would do differently — is being assembled into a guide for club members.</a:t>
            </a:r>
            <a:endParaRPr lang="en-US" sz="1300" dirty="0"/>
          </a:p>
        </p:txBody>
      </p:sp>
      <p:sp>
        <p:nvSpPr>
          <p:cNvPr id="19" name="Text 17"/>
          <p:cNvSpPr/>
          <p:nvPr/>
        </p:nvSpPr>
        <p:spPr>
          <a:xfrm>
            <a:off x="457200" y="3886200"/>
            <a:ext cx="8229600" cy="594360"/>
          </a:xfrm>
          <a:prstGeom prst="rect">
            <a:avLst/>
          </a:prstGeom>
          <a:noFill/>
          <a:ln/>
        </p:spPr>
        <p:txBody>
          <a:bodyPr wrap="square" lIns="0" tIns="0" rIns="0" bIns="0" rtlCol="0" anchor="ctr"/>
          <a:lstStyle/>
          <a:p>
            <a:pPr marL="0" indent="0" algn="ctr">
              <a:buNone/>
            </a:pPr>
            <a:r>
              <a:rPr lang="en-US" sz="2800" b="1" dirty="0">
                <a:solidFill>
                  <a:srgbClr val="FFCC00"/>
                </a:solidFill>
                <a:latin typeface="Franklin Gothic Medium" pitchFamily="34" charset="0"/>
                <a:ea typeface="Franklin Gothic Medium" pitchFamily="34" charset="-122"/>
                <a:cs typeface="Franklin Gothic Medium" pitchFamily="34" charset="-120"/>
              </a:rPr>
              <a:t>Questions?</a:t>
            </a:r>
            <a:endParaRPr 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What "AI" Actually Means in 2026</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Not robots. Not science fiction. A program you talk to.</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8778240" cy="868680"/>
          </a:xfrm>
          <a:prstGeom prst="rect">
            <a:avLst/>
          </a:prstGeom>
          <a:solidFill>
            <a:srgbClr val="0A1A7A"/>
          </a:solidFill>
          <a:ln/>
        </p:spPr>
        <p:txBody>
          <a:bodyPr/>
          <a:lstStyle/>
          <a:p>
            <a:endParaRPr lang="en-US"/>
          </a:p>
        </p:txBody>
      </p:sp>
      <p:sp>
        <p:nvSpPr>
          <p:cNvPr id="10" name="Text 8"/>
          <p:cNvSpPr/>
          <p:nvPr/>
        </p:nvSpPr>
        <p:spPr>
          <a:xfrm>
            <a:off x="365760" y="1188720"/>
            <a:ext cx="8412480" cy="777240"/>
          </a:xfrm>
          <a:prstGeom prst="rect">
            <a:avLst/>
          </a:prstGeom>
          <a:noFill/>
          <a:ln/>
        </p:spPr>
        <p:txBody>
          <a:bodyPr wrap="square" lIns="0" tIns="0" rIns="0" bIns="0" rtlCol="0" anchor="ctr"/>
          <a:lstStyle/>
          <a:p>
            <a:pPr marL="0" indent="0" algn="ctr">
              <a:buNone/>
            </a:pPr>
            <a:r>
              <a:rPr lang="en-US" sz="1500" dirty="0">
                <a:solidFill>
                  <a:srgbClr val="FFFFFF"/>
                </a:solidFill>
                <a:latin typeface="Franklin Gothic Medium" pitchFamily="34" charset="0"/>
                <a:ea typeface="Franklin Gothic Medium" pitchFamily="34" charset="-122"/>
                <a:cs typeface="Franklin Gothic Medium" pitchFamily="34" charset="-120"/>
              </a:rPr>
              <a:t>A large language model is a program trained on an enormous body of text that produces useful output from natural language input.</a:t>
            </a:r>
            <a:endParaRPr lang="en-US" sz="1500" dirty="0"/>
          </a:p>
        </p:txBody>
      </p:sp>
      <p:sp>
        <p:nvSpPr>
          <p:cNvPr id="11" name="Shape 9"/>
          <p:cNvSpPr/>
          <p:nvPr/>
        </p:nvSpPr>
        <p:spPr>
          <a:xfrm>
            <a:off x="182880" y="2148840"/>
            <a:ext cx="2834640" cy="1234440"/>
          </a:xfrm>
          <a:prstGeom prst="rect">
            <a:avLst/>
          </a:prstGeom>
          <a:solidFill>
            <a:srgbClr val="000844"/>
          </a:solidFill>
          <a:ln/>
        </p:spPr>
        <p:txBody>
          <a:bodyPr/>
          <a:lstStyle/>
          <a:p>
            <a:endParaRPr lang="en-US"/>
          </a:p>
        </p:txBody>
      </p:sp>
      <p:sp>
        <p:nvSpPr>
          <p:cNvPr id="12" name="Shape 10"/>
          <p:cNvSpPr/>
          <p:nvPr/>
        </p:nvSpPr>
        <p:spPr>
          <a:xfrm>
            <a:off x="182880" y="2148840"/>
            <a:ext cx="64008" cy="1234440"/>
          </a:xfrm>
          <a:prstGeom prst="rect">
            <a:avLst/>
          </a:prstGeom>
          <a:solidFill>
            <a:srgbClr val="FFCC00"/>
          </a:solidFill>
          <a:ln/>
        </p:spPr>
        <p:txBody>
          <a:bodyPr/>
          <a:lstStyle/>
          <a:p>
            <a:endParaRPr lang="en-US"/>
          </a:p>
        </p:txBody>
      </p:sp>
      <p:sp>
        <p:nvSpPr>
          <p:cNvPr id="13" name="Text 11"/>
          <p:cNvSpPr/>
          <p:nvPr/>
        </p:nvSpPr>
        <p:spPr>
          <a:xfrm>
            <a:off x="320040" y="220370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You type</a:t>
            </a:r>
            <a:endParaRPr lang="en-US" sz="1300" dirty="0"/>
          </a:p>
        </p:txBody>
      </p:sp>
      <p:sp>
        <p:nvSpPr>
          <p:cNvPr id="14" name="Text 12"/>
          <p:cNvSpPr/>
          <p:nvPr/>
        </p:nvSpPr>
        <p:spPr>
          <a:xfrm>
            <a:off x="320040" y="2496312"/>
            <a:ext cx="2560320" cy="8138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Plain English.</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A question, a request,</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a description.</a:t>
            </a:r>
            <a:endParaRPr lang="en-US" sz="1200" dirty="0"/>
          </a:p>
        </p:txBody>
      </p:sp>
      <p:sp>
        <p:nvSpPr>
          <p:cNvPr id="15" name="Shape 13"/>
          <p:cNvSpPr/>
          <p:nvPr/>
        </p:nvSpPr>
        <p:spPr>
          <a:xfrm>
            <a:off x="3154680" y="2148840"/>
            <a:ext cx="2834640" cy="1234440"/>
          </a:xfrm>
          <a:prstGeom prst="rect">
            <a:avLst/>
          </a:prstGeom>
          <a:solidFill>
            <a:srgbClr val="000844"/>
          </a:solidFill>
          <a:ln/>
        </p:spPr>
        <p:txBody>
          <a:bodyPr/>
          <a:lstStyle/>
          <a:p>
            <a:endParaRPr lang="en-US"/>
          </a:p>
        </p:txBody>
      </p:sp>
      <p:sp>
        <p:nvSpPr>
          <p:cNvPr id="16" name="Shape 14"/>
          <p:cNvSpPr/>
          <p:nvPr/>
        </p:nvSpPr>
        <p:spPr>
          <a:xfrm>
            <a:off x="3154680" y="2148840"/>
            <a:ext cx="64008" cy="1234440"/>
          </a:xfrm>
          <a:prstGeom prst="rect">
            <a:avLst/>
          </a:prstGeom>
          <a:solidFill>
            <a:srgbClr val="5B9BD5"/>
          </a:solidFill>
          <a:ln/>
        </p:spPr>
        <p:txBody>
          <a:bodyPr/>
          <a:lstStyle/>
          <a:p>
            <a:endParaRPr lang="en-US"/>
          </a:p>
        </p:txBody>
      </p:sp>
      <p:sp>
        <p:nvSpPr>
          <p:cNvPr id="17" name="Text 15"/>
          <p:cNvSpPr/>
          <p:nvPr/>
        </p:nvSpPr>
        <p:spPr>
          <a:xfrm>
            <a:off x="3291840" y="220370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It responds</a:t>
            </a:r>
            <a:endParaRPr lang="en-US" sz="1300" dirty="0"/>
          </a:p>
        </p:txBody>
      </p:sp>
      <p:sp>
        <p:nvSpPr>
          <p:cNvPr id="18" name="Text 16"/>
          <p:cNvSpPr/>
          <p:nvPr/>
        </p:nvSpPr>
        <p:spPr>
          <a:xfrm>
            <a:off x="3291840" y="2496312"/>
            <a:ext cx="2560320" cy="8138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Plain English.</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Or code, or a document,</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or a spreadsheet.</a:t>
            </a:r>
            <a:endParaRPr lang="en-US" sz="1200" dirty="0"/>
          </a:p>
        </p:txBody>
      </p:sp>
      <p:sp>
        <p:nvSpPr>
          <p:cNvPr id="19" name="Shape 17"/>
          <p:cNvSpPr/>
          <p:nvPr/>
        </p:nvSpPr>
        <p:spPr>
          <a:xfrm>
            <a:off x="6126480" y="2148840"/>
            <a:ext cx="2834640" cy="1234440"/>
          </a:xfrm>
          <a:prstGeom prst="rect">
            <a:avLst/>
          </a:prstGeom>
          <a:solidFill>
            <a:srgbClr val="000844"/>
          </a:solidFill>
          <a:ln/>
        </p:spPr>
        <p:txBody>
          <a:bodyPr/>
          <a:lstStyle/>
          <a:p>
            <a:endParaRPr lang="en-US"/>
          </a:p>
        </p:txBody>
      </p:sp>
      <p:sp>
        <p:nvSpPr>
          <p:cNvPr id="20" name="Shape 18"/>
          <p:cNvSpPr/>
          <p:nvPr/>
        </p:nvSpPr>
        <p:spPr>
          <a:xfrm>
            <a:off x="6126480" y="2148840"/>
            <a:ext cx="64008" cy="1234440"/>
          </a:xfrm>
          <a:prstGeom prst="rect">
            <a:avLst/>
          </a:prstGeom>
          <a:solidFill>
            <a:srgbClr val="00A8A0"/>
          </a:solidFill>
          <a:ln/>
        </p:spPr>
        <p:txBody>
          <a:bodyPr/>
          <a:lstStyle/>
          <a:p>
            <a:endParaRPr lang="en-US"/>
          </a:p>
        </p:txBody>
      </p:sp>
      <p:sp>
        <p:nvSpPr>
          <p:cNvPr id="21" name="Text 19"/>
          <p:cNvSpPr/>
          <p:nvPr/>
        </p:nvSpPr>
        <p:spPr>
          <a:xfrm>
            <a:off x="6263640" y="2203704"/>
            <a:ext cx="257860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That's it</a:t>
            </a:r>
            <a:endParaRPr lang="en-US" sz="1300" dirty="0"/>
          </a:p>
        </p:txBody>
      </p:sp>
      <p:sp>
        <p:nvSpPr>
          <p:cNvPr id="22" name="Text 20"/>
          <p:cNvSpPr/>
          <p:nvPr/>
        </p:nvSpPr>
        <p:spPr>
          <a:xfrm>
            <a:off x="6263640" y="2496312"/>
            <a:ext cx="2560320" cy="813816"/>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No special syntax.</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No commands to memorize.</a:t>
            </a:r>
            <a:endParaRPr lang="en-US" sz="1200" dirty="0"/>
          </a:p>
          <a:p>
            <a:pPr marL="0" indent="0">
              <a:lnSpc>
                <a:spcPct val="115000"/>
              </a:lnSpc>
              <a:buNone/>
            </a:pPr>
            <a:r>
              <a:rPr lang="en-US" sz="1200" dirty="0">
                <a:solidFill>
                  <a:srgbClr val="FFFFFF"/>
                </a:solidFill>
                <a:latin typeface="Franklin Gothic Medium" pitchFamily="34" charset="0"/>
                <a:ea typeface="Franklin Gothic Medium" pitchFamily="34" charset="-122"/>
                <a:cs typeface="Franklin Gothic Medium" pitchFamily="34" charset="-120"/>
              </a:rPr>
              <a:t>Just conversation.</a:t>
            </a:r>
            <a:endParaRPr lang="en-US" sz="1200" dirty="0"/>
          </a:p>
        </p:txBody>
      </p:sp>
      <p:sp>
        <p:nvSpPr>
          <p:cNvPr id="23" name="Shape 21"/>
          <p:cNvSpPr/>
          <p:nvPr/>
        </p:nvSpPr>
        <p:spPr>
          <a:xfrm>
            <a:off x="182880" y="3520440"/>
            <a:ext cx="8778240" cy="1097280"/>
          </a:xfrm>
          <a:prstGeom prst="rect">
            <a:avLst/>
          </a:prstGeom>
          <a:solidFill>
            <a:srgbClr val="000844"/>
          </a:solidFill>
          <a:ln/>
        </p:spPr>
        <p:txBody>
          <a:bodyPr/>
          <a:lstStyle/>
          <a:p>
            <a:endParaRPr lang="en-US"/>
          </a:p>
        </p:txBody>
      </p:sp>
      <p:sp>
        <p:nvSpPr>
          <p:cNvPr id="24" name="Shape 22"/>
          <p:cNvSpPr/>
          <p:nvPr/>
        </p:nvSpPr>
        <p:spPr>
          <a:xfrm>
            <a:off x="182880" y="3520440"/>
            <a:ext cx="64008" cy="1097280"/>
          </a:xfrm>
          <a:prstGeom prst="rect">
            <a:avLst/>
          </a:prstGeom>
          <a:solidFill>
            <a:srgbClr val="ED7D31"/>
          </a:solidFill>
          <a:ln/>
        </p:spPr>
        <p:txBody>
          <a:bodyPr/>
          <a:lstStyle/>
          <a:p>
            <a:endParaRPr lang="en-US"/>
          </a:p>
        </p:txBody>
      </p:sp>
      <p:sp>
        <p:nvSpPr>
          <p:cNvPr id="25" name="Text 23"/>
          <p:cNvSpPr/>
          <p:nvPr/>
        </p:nvSpPr>
        <p:spPr>
          <a:xfrm>
            <a:off x="384048" y="3611880"/>
            <a:ext cx="8412480" cy="914400"/>
          </a:xfrm>
          <a:prstGeom prst="rect">
            <a:avLst/>
          </a:prstGeom>
          <a:noFill/>
          <a:ln/>
        </p:spPr>
        <p:txBody>
          <a:bodyPr wrap="square" lIns="0" tIns="0" rIns="0" bIns="0" rtlCol="0" anchor="ctr"/>
          <a:lstStyle/>
          <a:p>
            <a:pPr marL="0" indent="0">
              <a:buNone/>
            </a:pPr>
            <a:r>
              <a:rPr lang="en-US" sz="1250" dirty="0">
                <a:solidFill>
                  <a:srgbClr val="FFFFFF"/>
                </a:solidFill>
                <a:latin typeface="Franklin Gothic Medium" pitchFamily="34" charset="0"/>
                <a:ea typeface="Franklin Gothic Medium" pitchFamily="34" charset="-122"/>
                <a:cs typeface="Franklin Gothic Medium" pitchFamily="34" charset="-120"/>
              </a:rPr>
              <a:t>It does not "think" the way you do. It predicts what a knowledgeable person would say next. In practice that distinction stops mattering — the output is useful whether or not there is understanding behind it.</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Tokens: Why You Should Care</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The unit of AI thinking, usage limits, and billing</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2834640" cy="1188720"/>
          </a:xfrm>
          <a:prstGeom prst="rect">
            <a:avLst/>
          </a:prstGeom>
          <a:solidFill>
            <a:srgbClr val="0A1A7A"/>
          </a:solidFill>
          <a:ln/>
        </p:spPr>
        <p:txBody>
          <a:bodyPr/>
          <a:lstStyle/>
          <a:p>
            <a:endParaRPr lang="en-US"/>
          </a:p>
        </p:txBody>
      </p:sp>
      <p:sp>
        <p:nvSpPr>
          <p:cNvPr id="10" name="Text 8"/>
          <p:cNvSpPr/>
          <p:nvPr/>
        </p:nvSpPr>
        <p:spPr>
          <a:xfrm>
            <a:off x="274320" y="1216152"/>
            <a:ext cx="2651760" cy="653796"/>
          </a:xfrm>
          <a:prstGeom prst="rect">
            <a:avLst/>
          </a:prstGeom>
          <a:noFill/>
          <a:ln/>
        </p:spPr>
        <p:txBody>
          <a:bodyPr wrap="square" lIns="0" tIns="0" rIns="0" bIns="0" rtlCol="0" anchor="ctr"/>
          <a:lstStyle/>
          <a:p>
            <a:pPr marL="0" indent="0" algn="ctr">
              <a:buNone/>
            </a:pPr>
            <a:r>
              <a:rPr lang="en-US" sz="3000" b="1" dirty="0">
                <a:solidFill>
                  <a:srgbClr val="FFCC00"/>
                </a:solidFill>
                <a:latin typeface="Franklin Gothic Medium" pitchFamily="34" charset="0"/>
                <a:ea typeface="Franklin Gothic Medium" pitchFamily="34" charset="-122"/>
                <a:cs typeface="Franklin Gothic Medium" pitchFamily="34" charset="-120"/>
              </a:rPr>
              <a:t>~750</a:t>
            </a:r>
            <a:endParaRPr lang="en-US" sz="3000" dirty="0"/>
          </a:p>
        </p:txBody>
      </p:sp>
      <p:sp>
        <p:nvSpPr>
          <p:cNvPr id="11" name="Text 9"/>
          <p:cNvSpPr/>
          <p:nvPr/>
        </p:nvSpPr>
        <p:spPr>
          <a:xfrm>
            <a:off x="274320" y="1856232"/>
            <a:ext cx="2651760" cy="416052"/>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words per 1,000 tokens</a:t>
            </a:r>
            <a:endParaRPr lang="en-US" sz="1000" dirty="0"/>
          </a:p>
        </p:txBody>
      </p:sp>
      <p:sp>
        <p:nvSpPr>
          <p:cNvPr id="12" name="Shape 10"/>
          <p:cNvSpPr/>
          <p:nvPr/>
        </p:nvSpPr>
        <p:spPr>
          <a:xfrm>
            <a:off x="3154680" y="1143000"/>
            <a:ext cx="2834640" cy="1188720"/>
          </a:xfrm>
          <a:prstGeom prst="rect">
            <a:avLst/>
          </a:prstGeom>
          <a:solidFill>
            <a:srgbClr val="0A1A7A"/>
          </a:solidFill>
          <a:ln/>
        </p:spPr>
        <p:txBody>
          <a:bodyPr/>
          <a:lstStyle/>
          <a:p>
            <a:endParaRPr lang="en-US"/>
          </a:p>
        </p:txBody>
      </p:sp>
      <p:sp>
        <p:nvSpPr>
          <p:cNvPr id="13" name="Text 11"/>
          <p:cNvSpPr/>
          <p:nvPr/>
        </p:nvSpPr>
        <p:spPr>
          <a:xfrm>
            <a:off x="3246120" y="1216152"/>
            <a:ext cx="2651760" cy="653796"/>
          </a:xfrm>
          <a:prstGeom prst="rect">
            <a:avLst/>
          </a:prstGeom>
          <a:noFill/>
          <a:ln/>
        </p:spPr>
        <p:txBody>
          <a:bodyPr wrap="square" lIns="0" tIns="0" rIns="0" bIns="0" rtlCol="0" anchor="ctr"/>
          <a:lstStyle/>
          <a:p>
            <a:pPr marL="0" indent="0" algn="ctr">
              <a:buNone/>
            </a:pPr>
            <a:r>
              <a:rPr lang="en-US" sz="3000" b="1" dirty="0">
                <a:solidFill>
                  <a:srgbClr val="5B9BD5"/>
                </a:solidFill>
                <a:latin typeface="Franklin Gothic Medium" pitchFamily="34" charset="0"/>
                <a:ea typeface="Franklin Gothic Medium" pitchFamily="34" charset="-122"/>
                <a:cs typeface="Franklin Gothic Medium" pitchFamily="34" charset="-120"/>
              </a:rPr>
              <a:t>~400</a:t>
            </a:r>
            <a:endParaRPr lang="en-US" sz="3000" dirty="0"/>
          </a:p>
        </p:txBody>
      </p:sp>
      <p:sp>
        <p:nvSpPr>
          <p:cNvPr id="14" name="Text 12"/>
          <p:cNvSpPr/>
          <p:nvPr/>
        </p:nvSpPr>
        <p:spPr>
          <a:xfrm>
            <a:off x="3246120" y="1856232"/>
            <a:ext cx="2651760" cy="416052"/>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tokens per page of text</a:t>
            </a:r>
            <a:endParaRPr lang="en-US" sz="1000" dirty="0"/>
          </a:p>
        </p:txBody>
      </p:sp>
      <p:sp>
        <p:nvSpPr>
          <p:cNvPr id="15" name="Shape 13"/>
          <p:cNvSpPr/>
          <p:nvPr/>
        </p:nvSpPr>
        <p:spPr>
          <a:xfrm>
            <a:off x="6126480" y="1143000"/>
            <a:ext cx="2834640" cy="1188720"/>
          </a:xfrm>
          <a:prstGeom prst="rect">
            <a:avLst/>
          </a:prstGeom>
          <a:solidFill>
            <a:srgbClr val="0A1A7A"/>
          </a:solidFill>
          <a:ln/>
        </p:spPr>
        <p:txBody>
          <a:bodyPr/>
          <a:lstStyle/>
          <a:p>
            <a:endParaRPr lang="en-US"/>
          </a:p>
        </p:txBody>
      </p:sp>
      <p:sp>
        <p:nvSpPr>
          <p:cNvPr id="16" name="Text 14"/>
          <p:cNvSpPr/>
          <p:nvPr/>
        </p:nvSpPr>
        <p:spPr>
          <a:xfrm>
            <a:off x="6217920" y="1216152"/>
            <a:ext cx="2651760" cy="653796"/>
          </a:xfrm>
          <a:prstGeom prst="rect">
            <a:avLst/>
          </a:prstGeom>
          <a:noFill/>
          <a:ln/>
        </p:spPr>
        <p:txBody>
          <a:bodyPr wrap="square" lIns="0" tIns="0" rIns="0" bIns="0" rtlCol="0" anchor="ctr"/>
          <a:lstStyle/>
          <a:p>
            <a:pPr marL="0" indent="0" algn="ctr">
              <a:buNone/>
            </a:pPr>
            <a:r>
              <a:rPr lang="en-US" sz="3000" b="1" dirty="0">
                <a:solidFill>
                  <a:srgbClr val="00A8A0"/>
                </a:solidFill>
                <a:latin typeface="Franklin Gothic Medium" pitchFamily="34" charset="0"/>
                <a:ea typeface="Franklin Gothic Medium" pitchFamily="34" charset="-122"/>
                <a:cs typeface="Franklin Gothic Medium" pitchFamily="34" charset="-120"/>
              </a:rPr>
              <a:t>200K</a:t>
            </a:r>
            <a:endParaRPr lang="en-US" sz="3000" dirty="0"/>
          </a:p>
        </p:txBody>
      </p:sp>
      <p:sp>
        <p:nvSpPr>
          <p:cNvPr id="17" name="Text 15"/>
          <p:cNvSpPr/>
          <p:nvPr/>
        </p:nvSpPr>
        <p:spPr>
          <a:xfrm>
            <a:off x="6217920" y="1856232"/>
            <a:ext cx="2651760" cy="416052"/>
          </a:xfrm>
          <a:prstGeom prst="rect">
            <a:avLst/>
          </a:prstGeom>
          <a:noFill/>
          <a:ln/>
        </p:spPr>
        <p:txBody>
          <a:bodyPr wrap="square" lIns="0" tIns="0" rIns="0" bIns="0" rtlCol="0" anchor="t"/>
          <a:lstStyle/>
          <a:p>
            <a:pPr marL="0" indent="0" algn="ctr">
              <a:buNone/>
            </a:pPr>
            <a:r>
              <a:rPr lang="en-US" sz="1000" dirty="0">
                <a:solidFill>
                  <a:srgbClr val="FFFFFF"/>
                </a:solidFill>
                <a:latin typeface="Franklin Gothic Medium" pitchFamily="34" charset="0"/>
                <a:ea typeface="Franklin Gothic Medium" pitchFamily="34" charset="-122"/>
                <a:cs typeface="Franklin Gothic Medium" pitchFamily="34" charset="-120"/>
              </a:rPr>
              <a:t>token context window (Claude)</a:t>
            </a:r>
            <a:endParaRPr lang="en-US" sz="1000" dirty="0"/>
          </a:p>
        </p:txBody>
      </p:sp>
      <p:sp>
        <p:nvSpPr>
          <p:cNvPr id="18" name="Shape 16"/>
          <p:cNvSpPr/>
          <p:nvPr/>
        </p:nvSpPr>
        <p:spPr>
          <a:xfrm>
            <a:off x="182880" y="2468880"/>
            <a:ext cx="2834640" cy="2148840"/>
          </a:xfrm>
          <a:prstGeom prst="rect">
            <a:avLst/>
          </a:prstGeom>
          <a:solidFill>
            <a:srgbClr val="000844"/>
          </a:solidFill>
          <a:ln/>
        </p:spPr>
        <p:txBody>
          <a:bodyPr/>
          <a:lstStyle/>
          <a:p>
            <a:endParaRPr lang="en-US"/>
          </a:p>
        </p:txBody>
      </p:sp>
      <p:sp>
        <p:nvSpPr>
          <p:cNvPr id="19" name="Shape 17"/>
          <p:cNvSpPr/>
          <p:nvPr/>
        </p:nvSpPr>
        <p:spPr>
          <a:xfrm>
            <a:off x="182880" y="2468880"/>
            <a:ext cx="64008" cy="2148840"/>
          </a:xfrm>
          <a:prstGeom prst="rect">
            <a:avLst/>
          </a:prstGeom>
          <a:solidFill>
            <a:srgbClr val="FFCC00"/>
          </a:solidFill>
          <a:ln/>
        </p:spPr>
        <p:txBody>
          <a:bodyPr/>
          <a:lstStyle/>
          <a:p>
            <a:endParaRPr lang="en-US"/>
          </a:p>
        </p:txBody>
      </p:sp>
      <p:sp>
        <p:nvSpPr>
          <p:cNvPr id="20" name="Text 18"/>
          <p:cNvSpPr/>
          <p:nvPr/>
        </p:nvSpPr>
        <p:spPr>
          <a:xfrm>
            <a:off x="320040" y="2523744"/>
            <a:ext cx="2578608" cy="274320"/>
          </a:xfrm>
          <a:prstGeom prst="rect">
            <a:avLst/>
          </a:prstGeom>
          <a:noFill/>
          <a:ln/>
        </p:spPr>
        <p:txBody>
          <a:bodyPr wrap="square" lIns="0" tIns="0" rIns="0" bIns="0" rtlCol="0" anchor="ctr"/>
          <a:lstStyle/>
          <a:p>
            <a:pPr marL="0" indent="0">
              <a:buNone/>
            </a:pPr>
            <a:r>
              <a:rPr lang="en-US" sz="1300" b="1" dirty="0">
                <a:solidFill>
                  <a:srgbClr val="FFCC00"/>
                </a:solidFill>
                <a:latin typeface="Franklin Gothic Medium" pitchFamily="34" charset="0"/>
                <a:ea typeface="Franklin Gothic Medium" pitchFamily="34" charset="-122"/>
                <a:cs typeface="Franklin Gothic Medium" pitchFamily="34" charset="-120"/>
              </a:rPr>
              <a:t>1. AI thinking</a:t>
            </a:r>
            <a:endParaRPr lang="en-US" sz="1300" dirty="0"/>
          </a:p>
        </p:txBody>
      </p:sp>
      <p:sp>
        <p:nvSpPr>
          <p:cNvPr id="21" name="Text 19"/>
          <p:cNvSpPr/>
          <p:nvPr/>
        </p:nvSpPr>
        <p:spPr>
          <a:xfrm>
            <a:off x="320040" y="2816352"/>
            <a:ext cx="2560320" cy="17282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Everything the model reads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and writes consumes tokens.</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 20-page PDF is ~8,000</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tokens before it even</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starts answering.</a:t>
            </a:r>
            <a:endParaRPr lang="en-US" sz="1100" dirty="0"/>
          </a:p>
        </p:txBody>
      </p:sp>
      <p:sp>
        <p:nvSpPr>
          <p:cNvPr id="22" name="Shape 20"/>
          <p:cNvSpPr/>
          <p:nvPr/>
        </p:nvSpPr>
        <p:spPr>
          <a:xfrm>
            <a:off x="3154680" y="2468880"/>
            <a:ext cx="2834640" cy="2148840"/>
          </a:xfrm>
          <a:prstGeom prst="rect">
            <a:avLst/>
          </a:prstGeom>
          <a:solidFill>
            <a:srgbClr val="000844"/>
          </a:solidFill>
          <a:ln/>
        </p:spPr>
        <p:txBody>
          <a:bodyPr/>
          <a:lstStyle/>
          <a:p>
            <a:endParaRPr lang="en-US"/>
          </a:p>
        </p:txBody>
      </p:sp>
      <p:sp>
        <p:nvSpPr>
          <p:cNvPr id="23" name="Shape 21"/>
          <p:cNvSpPr/>
          <p:nvPr/>
        </p:nvSpPr>
        <p:spPr>
          <a:xfrm>
            <a:off x="3154680" y="2468880"/>
            <a:ext cx="64008" cy="2148840"/>
          </a:xfrm>
          <a:prstGeom prst="rect">
            <a:avLst/>
          </a:prstGeom>
          <a:solidFill>
            <a:srgbClr val="5B9BD5"/>
          </a:solidFill>
          <a:ln/>
        </p:spPr>
        <p:txBody>
          <a:bodyPr/>
          <a:lstStyle/>
          <a:p>
            <a:endParaRPr lang="en-US"/>
          </a:p>
        </p:txBody>
      </p:sp>
      <p:sp>
        <p:nvSpPr>
          <p:cNvPr id="24" name="Text 22"/>
          <p:cNvSpPr/>
          <p:nvPr/>
        </p:nvSpPr>
        <p:spPr>
          <a:xfrm>
            <a:off x="3291840" y="2523744"/>
            <a:ext cx="257860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2. Usage limits</a:t>
            </a:r>
            <a:endParaRPr lang="en-US" sz="1300" dirty="0"/>
          </a:p>
        </p:txBody>
      </p:sp>
      <p:sp>
        <p:nvSpPr>
          <p:cNvPr id="25" name="Text 23"/>
          <p:cNvSpPr/>
          <p:nvPr/>
        </p:nvSpPr>
        <p:spPr>
          <a:xfrm>
            <a:off x="3291840" y="2816352"/>
            <a:ext cx="2560320" cy="17282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Subscriptions cap you by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token consumption.</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I hit the Pro limit during a</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morning of heavy use and</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upgraded to Max out of</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sheer impatience.</a:t>
            </a:r>
            <a:endParaRPr lang="en-US" sz="1100" dirty="0"/>
          </a:p>
        </p:txBody>
      </p:sp>
      <p:sp>
        <p:nvSpPr>
          <p:cNvPr id="26" name="Shape 24"/>
          <p:cNvSpPr/>
          <p:nvPr/>
        </p:nvSpPr>
        <p:spPr>
          <a:xfrm>
            <a:off x="6126480" y="2468880"/>
            <a:ext cx="2834640" cy="2148840"/>
          </a:xfrm>
          <a:prstGeom prst="rect">
            <a:avLst/>
          </a:prstGeom>
          <a:solidFill>
            <a:srgbClr val="000844"/>
          </a:solidFill>
          <a:ln/>
        </p:spPr>
        <p:txBody>
          <a:bodyPr/>
          <a:lstStyle/>
          <a:p>
            <a:endParaRPr lang="en-US"/>
          </a:p>
        </p:txBody>
      </p:sp>
      <p:sp>
        <p:nvSpPr>
          <p:cNvPr id="27" name="Shape 25"/>
          <p:cNvSpPr/>
          <p:nvPr/>
        </p:nvSpPr>
        <p:spPr>
          <a:xfrm>
            <a:off x="6126480" y="2468880"/>
            <a:ext cx="64008" cy="2148840"/>
          </a:xfrm>
          <a:prstGeom prst="rect">
            <a:avLst/>
          </a:prstGeom>
          <a:solidFill>
            <a:srgbClr val="ED7D31"/>
          </a:solidFill>
          <a:ln/>
        </p:spPr>
        <p:txBody>
          <a:bodyPr/>
          <a:lstStyle/>
          <a:p>
            <a:endParaRPr lang="en-US"/>
          </a:p>
        </p:txBody>
      </p:sp>
      <p:sp>
        <p:nvSpPr>
          <p:cNvPr id="28" name="Text 26"/>
          <p:cNvSpPr/>
          <p:nvPr/>
        </p:nvSpPr>
        <p:spPr>
          <a:xfrm>
            <a:off x="6263640" y="2523744"/>
            <a:ext cx="257860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3. The bill</a:t>
            </a:r>
            <a:endParaRPr lang="en-US" sz="1300" dirty="0"/>
          </a:p>
        </p:txBody>
      </p:sp>
      <p:sp>
        <p:nvSpPr>
          <p:cNvPr id="29" name="Text 27"/>
          <p:cNvSpPr/>
          <p:nvPr/>
        </p:nvSpPr>
        <p:spPr>
          <a:xfrm>
            <a:off x="6263640" y="2816352"/>
            <a:ext cx="2560320" cy="1728216"/>
          </a:xfrm>
          <a:prstGeom prst="rect">
            <a:avLst/>
          </a:prstGeom>
          <a:noFill/>
          <a:ln/>
        </p:spPr>
        <p:txBody>
          <a:bodyPr wrap="square" lIns="0" tIns="0" rIns="0" bIns="0" rtlCol="0" anchor="t"/>
          <a:lstStyle/>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AI agents making API calls</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pay per token.</a:t>
            </a:r>
            <a:endParaRPr lang="en-US" sz="1100" dirty="0"/>
          </a:p>
          <a:p>
            <a:pPr marL="0" indent="0">
              <a:lnSpc>
                <a:spcPct val="115000"/>
              </a:lnSpc>
              <a:buNone/>
            </a:pP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Mine ran up enough to buy</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a basic HF transceiver</a:t>
            </a:r>
            <a:endParaRPr lang="en-US" sz="1100" dirty="0"/>
          </a:p>
          <a:p>
            <a:pPr marL="0" indent="0">
              <a:lnSpc>
                <a:spcPct val="115000"/>
              </a:lnSpc>
              <a:buNone/>
            </a:pPr>
            <a:r>
              <a:rPr lang="en-US" sz="1100" dirty="0">
                <a:solidFill>
                  <a:srgbClr val="FFFFFF"/>
                </a:solidFill>
                <a:latin typeface="Franklin Gothic Medium" pitchFamily="34" charset="0"/>
                <a:ea typeface="Franklin Gothic Medium" pitchFamily="34" charset="-122"/>
                <a:cs typeface="Franklin Gothic Medium" pitchFamily="34" charset="-120"/>
              </a:rPr>
              <a:t>before I caught it.</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Cloud Models vs. Local Models</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Capability, cost, and what hardware you need</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1783080"/>
          </a:xfrm>
          <a:prstGeom prst="rect">
            <a:avLst/>
          </a:prstGeom>
          <a:solidFill>
            <a:srgbClr val="000844"/>
          </a:solidFill>
          <a:ln/>
        </p:spPr>
        <p:txBody>
          <a:bodyPr/>
          <a:lstStyle/>
          <a:p>
            <a:endParaRPr lang="en-US"/>
          </a:p>
        </p:txBody>
      </p:sp>
      <p:sp>
        <p:nvSpPr>
          <p:cNvPr id="10" name="Shape 8"/>
          <p:cNvSpPr/>
          <p:nvPr/>
        </p:nvSpPr>
        <p:spPr>
          <a:xfrm>
            <a:off x="182880" y="1143000"/>
            <a:ext cx="64008" cy="1783080"/>
          </a:xfrm>
          <a:prstGeom prst="rect">
            <a:avLst/>
          </a:prstGeom>
          <a:solidFill>
            <a:srgbClr val="5B9BD5"/>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5B9BD5"/>
                </a:solidFill>
                <a:latin typeface="Franklin Gothic Medium" pitchFamily="34" charset="0"/>
                <a:ea typeface="Franklin Gothic Medium" pitchFamily="34" charset="-122"/>
                <a:cs typeface="Franklin Gothic Medium" pitchFamily="34" charset="-120"/>
              </a:rPr>
              <a:t>Cloud  —  runs on their servers</a:t>
            </a:r>
            <a:endParaRPr lang="en-US" sz="1300" dirty="0"/>
          </a:p>
        </p:txBody>
      </p:sp>
      <p:sp>
        <p:nvSpPr>
          <p:cNvPr id="12" name="Text 10"/>
          <p:cNvSpPr/>
          <p:nvPr/>
        </p:nvSpPr>
        <p:spPr>
          <a:xfrm>
            <a:off x="320040" y="1490472"/>
            <a:ext cx="4023360" cy="136245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Claude, GPT, Grok, Gemini</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Hundreds of billions of parameters.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Best capability available.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Subscription or per-token charges.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Needs an internet connection.</a:t>
            </a:r>
            <a:endParaRPr lang="en-US" sz="1150" dirty="0"/>
          </a:p>
        </p:txBody>
      </p:sp>
      <p:sp>
        <p:nvSpPr>
          <p:cNvPr id="13" name="Shape 11"/>
          <p:cNvSpPr/>
          <p:nvPr/>
        </p:nvSpPr>
        <p:spPr>
          <a:xfrm>
            <a:off x="4663440" y="1143000"/>
            <a:ext cx="4297680" cy="1783080"/>
          </a:xfrm>
          <a:prstGeom prst="rect">
            <a:avLst/>
          </a:prstGeom>
          <a:solidFill>
            <a:srgbClr val="000844"/>
          </a:solidFill>
          <a:ln/>
        </p:spPr>
        <p:txBody>
          <a:bodyPr/>
          <a:lstStyle/>
          <a:p>
            <a:endParaRPr lang="en-US"/>
          </a:p>
        </p:txBody>
      </p:sp>
      <p:sp>
        <p:nvSpPr>
          <p:cNvPr id="14" name="Shape 12"/>
          <p:cNvSpPr/>
          <p:nvPr/>
        </p:nvSpPr>
        <p:spPr>
          <a:xfrm>
            <a:off x="4663440" y="1143000"/>
            <a:ext cx="64008" cy="1783080"/>
          </a:xfrm>
          <a:prstGeom prst="rect">
            <a:avLst/>
          </a:prstGeom>
          <a:solidFill>
            <a:srgbClr val="00A8A0"/>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Local  —  runs on your hardware</a:t>
            </a:r>
            <a:endParaRPr lang="en-US" sz="1300" dirty="0"/>
          </a:p>
        </p:txBody>
      </p:sp>
      <p:sp>
        <p:nvSpPr>
          <p:cNvPr id="16" name="Text 14"/>
          <p:cNvSpPr/>
          <p:nvPr/>
        </p:nvSpPr>
        <p:spPr>
          <a:xfrm>
            <a:off x="4800600" y="1490472"/>
            <a:ext cx="4023360" cy="136245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Gemma, Qwen, Llama, Mistral</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A few billion parameters.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Handles routine work well.</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Free after the hardware.</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Works with the internet down.</a:t>
            </a:r>
            <a:endParaRPr lang="en-US" sz="1150" dirty="0"/>
          </a:p>
        </p:txBody>
      </p:sp>
      <p:sp>
        <p:nvSpPr>
          <p:cNvPr id="17" name="Shape 15"/>
          <p:cNvSpPr/>
          <p:nvPr/>
        </p:nvSpPr>
        <p:spPr>
          <a:xfrm>
            <a:off x="182880" y="3063240"/>
            <a:ext cx="8778240" cy="1554480"/>
          </a:xfrm>
          <a:prstGeom prst="rect">
            <a:avLst/>
          </a:prstGeom>
          <a:solidFill>
            <a:srgbClr val="000844"/>
          </a:solidFill>
          <a:ln/>
        </p:spPr>
        <p:txBody>
          <a:bodyPr/>
          <a:lstStyle/>
          <a:p>
            <a:endParaRPr lang="en-US"/>
          </a:p>
        </p:txBody>
      </p:sp>
      <p:sp>
        <p:nvSpPr>
          <p:cNvPr id="18" name="Shape 16"/>
          <p:cNvSpPr/>
          <p:nvPr/>
        </p:nvSpPr>
        <p:spPr>
          <a:xfrm>
            <a:off x="182880" y="3063240"/>
            <a:ext cx="64008" cy="1554480"/>
          </a:xfrm>
          <a:prstGeom prst="rect">
            <a:avLst/>
          </a:prstGeom>
          <a:solidFill>
            <a:srgbClr val="FFCC00"/>
          </a:solidFill>
          <a:ln/>
        </p:spPr>
        <p:txBody>
          <a:bodyPr/>
          <a:lstStyle/>
          <a:p>
            <a:endParaRPr lang="en-US"/>
          </a:p>
        </p:txBody>
      </p:sp>
      <p:sp>
        <p:nvSpPr>
          <p:cNvPr id="19" name="Text 17"/>
          <p:cNvSpPr/>
          <p:nvPr/>
        </p:nvSpPr>
        <p:spPr>
          <a:xfrm>
            <a:off x="384048" y="3127248"/>
            <a:ext cx="8412480" cy="274320"/>
          </a:xfrm>
          <a:prstGeom prst="rect">
            <a:avLst/>
          </a:prstGeom>
          <a:noFill/>
          <a:ln/>
        </p:spPr>
        <p:txBody>
          <a:bodyPr wrap="square" lIns="0" tIns="0" rIns="0" bIns="0" rtlCol="0" anchor="ctr"/>
          <a:lstStyle/>
          <a:p>
            <a:pPr marL="0" indent="0">
              <a:buNone/>
            </a:pPr>
            <a:r>
              <a:rPr lang="en-US" sz="1400" b="1" dirty="0">
                <a:solidFill>
                  <a:srgbClr val="FFCC00"/>
                </a:solidFill>
                <a:latin typeface="Franklin Gothic Medium" pitchFamily="34" charset="0"/>
                <a:ea typeface="Franklin Gothic Medium" pitchFamily="34" charset="-122"/>
                <a:cs typeface="Franklin Gothic Medium" pitchFamily="34" charset="-120"/>
              </a:rPr>
              <a:t>What Local Models Need</a:t>
            </a:r>
            <a:endParaRPr lang="en-US" sz="1400" dirty="0"/>
          </a:p>
        </p:txBody>
      </p:sp>
      <p:sp>
        <p:nvSpPr>
          <p:cNvPr id="20" name="Text 18"/>
          <p:cNvSpPr/>
          <p:nvPr/>
        </p:nvSpPr>
        <p:spPr>
          <a:xfrm>
            <a:off x="384048" y="3456432"/>
            <a:ext cx="8412480" cy="1097280"/>
          </a:xfrm>
          <a:prstGeom prst="rect">
            <a:avLst/>
          </a:prstGeom>
          <a:noFill/>
          <a:ln/>
        </p:spPr>
        <p:txBody>
          <a:bodyPr wrap="square" lIns="0" tIns="0" rIns="0" bIns="0" rtlCol="0" anchor="ctr"/>
          <a:lstStyle/>
          <a:p>
            <a:pPr marL="0" indent="0">
              <a:lnSpc>
                <a:spcPct val="135000"/>
              </a:lnSpc>
              <a:buNone/>
            </a:pPr>
            <a:r>
              <a:rPr lang="en-US" sz="1150" b="1" dirty="0">
                <a:solidFill>
                  <a:srgbClr val="FFCC00"/>
                </a:solidFill>
                <a:latin typeface="Franklin Gothic Medium" pitchFamily="34" charset="0"/>
                <a:ea typeface="Franklin Gothic Medium" pitchFamily="34" charset="-122"/>
                <a:cs typeface="Franklin Gothic Medium" pitchFamily="34" charset="-120"/>
              </a:rPr>
              <a:t>Graphics hardware, not RAM.  </a:t>
            </a:r>
            <a:r>
              <a:rPr lang="en-US" sz="1150" dirty="0">
                <a:solidFill>
                  <a:srgbClr val="FFFFFF"/>
                </a:solidFill>
                <a:latin typeface="Franklin Gothic Medium" pitchFamily="34" charset="0"/>
                <a:ea typeface="Franklin Gothic Medium" pitchFamily="34" charset="-122"/>
                <a:cs typeface="Franklin Gothic Medium" pitchFamily="34" charset="-120"/>
              </a:rPr>
              <a:t>Inference runs on the GPU. My Dell server has 256 GB of RAM and no GPU — a response that takes seconds on a Mac Mini takes minutes on it.</a:t>
            </a:r>
            <a:endParaRPr lang="en-US" sz="1150" dirty="0"/>
          </a:p>
          <a:p>
            <a:pPr marL="0" indent="0">
              <a:lnSpc>
                <a:spcPct val="135000"/>
              </a:lnSpc>
              <a:buNone/>
            </a:pPr>
            <a:r>
              <a:rPr lang="en-US" sz="1150" b="1" dirty="0">
                <a:solidFill>
                  <a:srgbClr val="5B9BD5"/>
                </a:solidFill>
                <a:latin typeface="Franklin Gothic Medium" pitchFamily="34" charset="0"/>
                <a:ea typeface="Franklin Gothic Medium" pitchFamily="34" charset="-122"/>
                <a:cs typeface="Franklin Gothic Medium" pitchFamily="34" charset="-120"/>
              </a:rPr>
              <a:t>Gamers have the advantage.  </a:t>
            </a:r>
            <a:r>
              <a:rPr lang="en-US" sz="1150" dirty="0">
                <a:solidFill>
                  <a:srgbClr val="FFFFFF"/>
                </a:solidFill>
                <a:latin typeface="Franklin Gothic Medium" pitchFamily="34" charset="0"/>
                <a:ea typeface="Franklin Gothic Medium" pitchFamily="34" charset="-122"/>
                <a:cs typeface="Franklin Gothic Medium" pitchFamily="34" charset="-120"/>
              </a:rPr>
              <a:t>An RTX 3080/3090/4090 with 12–24 GB of video memory is excellent AI hardware.</a:t>
            </a:r>
            <a:endParaRPr lang="en-US" sz="1150" dirty="0"/>
          </a:p>
          <a:p>
            <a:pPr marL="0" indent="0">
              <a:lnSpc>
                <a:spcPct val="135000"/>
              </a:lnSpc>
              <a:buNone/>
            </a:pPr>
            <a:r>
              <a:rPr lang="en-US" sz="1150" b="1" dirty="0">
                <a:solidFill>
                  <a:srgbClr val="00A8A0"/>
                </a:solidFill>
                <a:latin typeface="Franklin Gothic Medium" pitchFamily="34" charset="0"/>
                <a:ea typeface="Franklin Gothic Medium" pitchFamily="34" charset="-122"/>
                <a:cs typeface="Franklin Gothic Medium" pitchFamily="34" charset="-120"/>
              </a:rPr>
              <a:t>Apple Silicon is the exception.  </a:t>
            </a:r>
            <a:r>
              <a:rPr lang="en-US" sz="1150" dirty="0">
                <a:solidFill>
                  <a:srgbClr val="FFFFFF"/>
                </a:solidFill>
                <a:latin typeface="Franklin Gothic Medium" pitchFamily="34" charset="0"/>
                <a:ea typeface="Franklin Gothic Medium" pitchFamily="34" charset="-122"/>
                <a:cs typeface="Franklin Gothic Medium" pitchFamily="34" charset="-120"/>
              </a:rPr>
              <a:t>M-series Macs share memory between CPU and GPU — a Mac Mini runs 27B models at conversational speed.</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10066"/>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00844"/>
          </a:solidFill>
          <a:ln/>
        </p:spPr>
        <p:txBody>
          <a:bodyPr/>
          <a:lstStyle/>
          <a:p>
            <a:endParaRPr lang="en-US"/>
          </a:p>
        </p:txBody>
      </p:sp>
      <p:sp>
        <p:nvSpPr>
          <p:cNvPr id="3" name="Shape 1"/>
          <p:cNvSpPr/>
          <p:nvPr/>
        </p:nvSpPr>
        <p:spPr>
          <a:xfrm>
            <a:off x="0" y="0"/>
            <a:ext cx="109728" cy="960120"/>
          </a:xfrm>
          <a:prstGeom prst="rect">
            <a:avLst/>
          </a:prstGeom>
          <a:solidFill>
            <a:srgbClr val="FFCC00"/>
          </a:solidFill>
          <a:ln/>
        </p:spPr>
        <p:txBody>
          <a:bodyPr/>
          <a:lstStyle/>
          <a:p>
            <a:endParaRPr lang="en-US"/>
          </a:p>
        </p:txBody>
      </p:sp>
      <p:sp>
        <p:nvSpPr>
          <p:cNvPr id="4" name="Text 2"/>
          <p:cNvSpPr/>
          <p:nvPr/>
        </p:nvSpPr>
        <p:spPr>
          <a:xfrm>
            <a:off x="256032" y="36576"/>
            <a:ext cx="8686800" cy="603504"/>
          </a:xfrm>
          <a:prstGeom prst="rect">
            <a:avLst/>
          </a:prstGeom>
          <a:noFill/>
          <a:ln/>
        </p:spPr>
        <p:txBody>
          <a:bodyPr wrap="square" lIns="0" tIns="0" rIns="0" bIns="0" rtlCol="0" anchor="ctr"/>
          <a:lstStyle/>
          <a:p>
            <a:pPr marL="0" indent="0">
              <a:buNone/>
            </a:pPr>
            <a:r>
              <a:rPr lang="en-US" sz="2600" b="1" dirty="0">
                <a:solidFill>
                  <a:srgbClr val="FFCC00"/>
                </a:solidFill>
                <a:latin typeface="Franklin Gothic Medium" pitchFamily="34" charset="0"/>
                <a:ea typeface="Franklin Gothic Medium" pitchFamily="34" charset="-122"/>
                <a:cs typeface="Franklin Gothic Medium" pitchFamily="34" charset="-120"/>
              </a:rPr>
              <a:t>What It Does Well — and Where It Fails</a:t>
            </a:r>
            <a:endParaRPr lang="en-US" sz="2600" dirty="0"/>
          </a:p>
        </p:txBody>
      </p:sp>
      <p:sp>
        <p:nvSpPr>
          <p:cNvPr id="5" name="Text 3"/>
          <p:cNvSpPr/>
          <p:nvPr/>
        </p:nvSpPr>
        <p:spPr>
          <a:xfrm>
            <a:off x="256032" y="621792"/>
            <a:ext cx="8686800" cy="310896"/>
          </a:xfrm>
          <a:prstGeom prst="rect">
            <a:avLst/>
          </a:prstGeom>
          <a:noFill/>
          <a:ln/>
        </p:spPr>
        <p:txBody>
          <a:bodyPr wrap="square" lIns="0" tIns="0" rIns="0" bIns="0" rtlCol="0" anchor="ctr"/>
          <a:lstStyle/>
          <a:p>
            <a:pPr marL="0" indent="0">
              <a:buNone/>
            </a:pPr>
            <a:r>
              <a:rPr lang="en-US" sz="1200" dirty="0">
                <a:solidFill>
                  <a:srgbClr val="AACCFF"/>
                </a:solidFill>
                <a:latin typeface="Franklin Gothic Medium" pitchFamily="34" charset="0"/>
                <a:ea typeface="Franklin Gothic Medium" pitchFamily="34" charset="-122"/>
                <a:cs typeface="Franklin Gothic Medium" pitchFamily="34" charset="-120"/>
              </a:rPr>
              <a:t>Both halves matter</a:t>
            </a:r>
            <a:endParaRPr lang="en-US" sz="1200" dirty="0"/>
          </a:p>
        </p:txBody>
      </p:sp>
      <p:sp>
        <p:nvSpPr>
          <p:cNvPr id="6" name="Shape 4"/>
          <p:cNvSpPr/>
          <p:nvPr/>
        </p:nvSpPr>
        <p:spPr>
          <a:xfrm>
            <a:off x="0" y="4846320"/>
            <a:ext cx="9144000" cy="301752"/>
          </a:xfrm>
          <a:prstGeom prst="rect">
            <a:avLst/>
          </a:prstGeom>
          <a:solidFill>
            <a:srgbClr val="000844"/>
          </a:solidFill>
          <a:ln/>
        </p:spPr>
        <p:txBody>
          <a:bodyPr/>
          <a:lstStyle/>
          <a:p>
            <a:endParaRPr lang="en-US"/>
          </a:p>
        </p:txBody>
      </p:sp>
      <p:sp>
        <p:nvSpPr>
          <p:cNvPr id="7" name="Text 5"/>
          <p:cNvSpPr/>
          <p:nvPr/>
        </p:nvSpPr>
        <p:spPr>
          <a:xfrm>
            <a:off x="182880" y="4846320"/>
            <a:ext cx="7772400" cy="301752"/>
          </a:xfrm>
          <a:prstGeom prst="rect">
            <a:avLst/>
          </a:prstGeom>
          <a:noFill/>
          <a:ln/>
        </p:spPr>
        <p:txBody>
          <a:bodyPr wrap="square" lIns="0" tIns="0" rIns="0" bIns="0" rtlCol="0" anchor="ctr"/>
          <a:lstStyle/>
          <a:p>
            <a:pPr marL="0" indent="0">
              <a:buNone/>
            </a:pPr>
            <a:r>
              <a:rPr lang="en-US" sz="900" dirty="0">
                <a:solidFill>
                  <a:srgbClr val="8899CC"/>
                </a:solidFill>
                <a:latin typeface="Franklin Gothic Medium" pitchFamily="34" charset="0"/>
                <a:ea typeface="Franklin Gothic Medium" pitchFamily="34" charset="-122"/>
                <a:cs typeface="Franklin Gothic Medium" pitchFamily="34" charset="-120"/>
              </a:rPr>
              <a:t>Gloucester County Amateur Radio Club  |  AI for Hams</a:t>
            </a:r>
            <a:endParaRPr lang="en-US" sz="900" dirty="0"/>
          </a:p>
        </p:txBody>
      </p:sp>
      <p:sp>
        <p:nvSpPr>
          <p:cNvPr id="8" name="Text 6"/>
          <p:cNvSpPr/>
          <p:nvPr/>
        </p:nvSpPr>
        <p:spPr>
          <a:xfrm>
            <a:off x="7955280" y="4846320"/>
            <a:ext cx="1005840" cy="301752"/>
          </a:xfrm>
          <a:prstGeom prst="rect">
            <a:avLst/>
          </a:prstGeom>
          <a:noFill/>
          <a:ln/>
        </p:spPr>
        <p:txBody>
          <a:bodyPr wrap="square" lIns="0" tIns="0" rIns="0" bIns="0" rtlCol="0" anchor="ctr"/>
          <a:lstStyle/>
          <a:p>
            <a:pPr marL="0" indent="0" algn="r">
              <a:buNone/>
            </a:pPr>
            <a:r>
              <a:rPr lang="en-US" sz="900" dirty="0">
                <a:solidFill>
                  <a:srgbClr val="8899CC"/>
                </a:solidFill>
                <a:latin typeface="Franklin Gothic Medium" pitchFamily="34" charset="0"/>
                <a:ea typeface="Franklin Gothic Medium" pitchFamily="34" charset="-122"/>
                <a:cs typeface="Franklin Gothic Medium" pitchFamily="34" charset="-120"/>
              </a:rPr>
              <a:t>WB2MNF</a:t>
            </a:r>
            <a:endParaRPr lang="en-US" sz="900" dirty="0"/>
          </a:p>
        </p:txBody>
      </p:sp>
      <p:sp>
        <p:nvSpPr>
          <p:cNvPr id="9" name="Shape 7"/>
          <p:cNvSpPr/>
          <p:nvPr/>
        </p:nvSpPr>
        <p:spPr>
          <a:xfrm>
            <a:off x="182880" y="1143000"/>
            <a:ext cx="4297680" cy="3474720"/>
          </a:xfrm>
          <a:prstGeom prst="rect">
            <a:avLst/>
          </a:prstGeom>
          <a:solidFill>
            <a:srgbClr val="000844"/>
          </a:solidFill>
          <a:ln/>
        </p:spPr>
        <p:txBody>
          <a:bodyPr/>
          <a:lstStyle/>
          <a:p>
            <a:endParaRPr lang="en-US"/>
          </a:p>
        </p:txBody>
      </p:sp>
      <p:sp>
        <p:nvSpPr>
          <p:cNvPr id="10" name="Shape 8"/>
          <p:cNvSpPr/>
          <p:nvPr/>
        </p:nvSpPr>
        <p:spPr>
          <a:xfrm>
            <a:off x="182880" y="1143000"/>
            <a:ext cx="64008" cy="3474720"/>
          </a:xfrm>
          <a:prstGeom prst="rect">
            <a:avLst/>
          </a:prstGeom>
          <a:solidFill>
            <a:srgbClr val="00A8A0"/>
          </a:solidFill>
          <a:ln/>
        </p:spPr>
        <p:txBody>
          <a:bodyPr/>
          <a:lstStyle/>
          <a:p>
            <a:endParaRPr lang="en-US"/>
          </a:p>
        </p:txBody>
      </p:sp>
      <p:sp>
        <p:nvSpPr>
          <p:cNvPr id="11" name="Text 9"/>
          <p:cNvSpPr/>
          <p:nvPr/>
        </p:nvSpPr>
        <p:spPr>
          <a:xfrm>
            <a:off x="320040" y="1197864"/>
            <a:ext cx="4041648" cy="274320"/>
          </a:xfrm>
          <a:prstGeom prst="rect">
            <a:avLst/>
          </a:prstGeom>
          <a:noFill/>
          <a:ln/>
        </p:spPr>
        <p:txBody>
          <a:bodyPr wrap="square" lIns="0" tIns="0" rIns="0" bIns="0" rtlCol="0" anchor="ctr"/>
          <a:lstStyle/>
          <a:p>
            <a:pPr marL="0" indent="0">
              <a:buNone/>
            </a:pPr>
            <a:r>
              <a:rPr lang="en-US" sz="1300" b="1" dirty="0">
                <a:solidFill>
                  <a:srgbClr val="00A8A0"/>
                </a:solidFill>
                <a:latin typeface="Franklin Gothic Medium" pitchFamily="34" charset="0"/>
                <a:ea typeface="Franklin Gothic Medium" pitchFamily="34" charset="-122"/>
                <a:cs typeface="Franklin Gothic Medium" pitchFamily="34" charset="-120"/>
              </a:rPr>
              <a:t>Genuinely good at</a:t>
            </a:r>
            <a:endParaRPr lang="en-US" sz="1300" dirty="0"/>
          </a:p>
        </p:txBody>
      </p:sp>
      <p:sp>
        <p:nvSpPr>
          <p:cNvPr id="12" name="Text 10"/>
          <p:cNvSpPr/>
          <p:nvPr/>
        </p:nvSpPr>
        <p:spPr>
          <a:xfrm>
            <a:off x="320040" y="1490472"/>
            <a:ext cx="4023360" cy="30540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Writing and editing — articles, reports, plans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Generating code you never have to read</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Teaching any subject at any level</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Translating structured data between formats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System administration over SSH</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Reviewing your work for consistency</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Reading schematics and describing circuits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Being a patient, tireless collaborator</a:t>
            </a:r>
            <a:endParaRPr lang="en-US" sz="1150" dirty="0"/>
          </a:p>
        </p:txBody>
      </p:sp>
      <p:sp>
        <p:nvSpPr>
          <p:cNvPr id="13" name="Shape 11"/>
          <p:cNvSpPr/>
          <p:nvPr/>
        </p:nvSpPr>
        <p:spPr>
          <a:xfrm>
            <a:off x="4663440" y="1143000"/>
            <a:ext cx="4297680" cy="3474720"/>
          </a:xfrm>
          <a:prstGeom prst="rect">
            <a:avLst/>
          </a:prstGeom>
          <a:solidFill>
            <a:srgbClr val="000844"/>
          </a:solidFill>
          <a:ln/>
        </p:spPr>
        <p:txBody>
          <a:bodyPr/>
          <a:lstStyle/>
          <a:p>
            <a:endParaRPr lang="en-US"/>
          </a:p>
        </p:txBody>
      </p:sp>
      <p:sp>
        <p:nvSpPr>
          <p:cNvPr id="14" name="Shape 12"/>
          <p:cNvSpPr/>
          <p:nvPr/>
        </p:nvSpPr>
        <p:spPr>
          <a:xfrm>
            <a:off x="4663440" y="1143000"/>
            <a:ext cx="64008" cy="3474720"/>
          </a:xfrm>
          <a:prstGeom prst="rect">
            <a:avLst/>
          </a:prstGeom>
          <a:solidFill>
            <a:srgbClr val="ED7D31"/>
          </a:solidFill>
          <a:ln/>
        </p:spPr>
        <p:txBody>
          <a:bodyPr/>
          <a:lstStyle/>
          <a:p>
            <a:endParaRPr lang="en-US"/>
          </a:p>
        </p:txBody>
      </p:sp>
      <p:sp>
        <p:nvSpPr>
          <p:cNvPr id="15" name="Text 13"/>
          <p:cNvSpPr/>
          <p:nvPr/>
        </p:nvSpPr>
        <p:spPr>
          <a:xfrm>
            <a:off x="4800600" y="1197864"/>
            <a:ext cx="4041648" cy="274320"/>
          </a:xfrm>
          <a:prstGeom prst="rect">
            <a:avLst/>
          </a:prstGeom>
          <a:noFill/>
          <a:ln/>
        </p:spPr>
        <p:txBody>
          <a:bodyPr wrap="square" lIns="0" tIns="0" rIns="0" bIns="0" rtlCol="0" anchor="ctr"/>
          <a:lstStyle/>
          <a:p>
            <a:pPr marL="0" indent="0">
              <a:buNone/>
            </a:pPr>
            <a:r>
              <a:rPr lang="en-US" sz="1300" b="1" dirty="0">
                <a:solidFill>
                  <a:srgbClr val="ED7D31"/>
                </a:solidFill>
                <a:latin typeface="Franklin Gothic Medium" pitchFamily="34" charset="0"/>
                <a:ea typeface="Franklin Gothic Medium" pitchFamily="34" charset="-122"/>
                <a:cs typeface="Franklin Gothic Medium" pitchFamily="34" charset="-120"/>
              </a:rPr>
              <a:t>Genuinely bad at</a:t>
            </a:r>
            <a:endParaRPr lang="en-US" sz="1300" dirty="0"/>
          </a:p>
        </p:txBody>
      </p:sp>
      <p:sp>
        <p:nvSpPr>
          <p:cNvPr id="16" name="Text 14"/>
          <p:cNvSpPr/>
          <p:nvPr/>
        </p:nvSpPr>
        <p:spPr>
          <a:xfrm>
            <a:off x="4800600" y="1490472"/>
            <a:ext cx="4023360" cy="3054096"/>
          </a:xfrm>
          <a:prstGeom prst="rect">
            <a:avLst/>
          </a:prstGeom>
          <a:noFill/>
          <a:ln/>
        </p:spPr>
        <p:txBody>
          <a:bodyPr wrap="square" lIns="0" tIns="0" rIns="0" bIns="0" rtlCol="0" anchor="t"/>
          <a:lstStyle/>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Guaranteed factual accuracy</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Verify frequencies, specs, regulations</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Real-time data without a search tool</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Reading your SWR meter or S-meter</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Visual layout and spatial arrangement</a:t>
            </a: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 Knowing when it is wrong</a:t>
            </a:r>
            <a:endParaRPr lang="en-US" sz="1150" dirty="0"/>
          </a:p>
          <a:p>
            <a:pPr marL="0" indent="0">
              <a:lnSpc>
                <a:spcPct val="115000"/>
              </a:lnSpc>
              <a:buNone/>
            </a:pPr>
            <a:endParaRPr lang="en-US" sz="1150" dirty="0"/>
          </a:p>
          <a:p>
            <a:pPr marL="0" indent="0">
              <a:lnSpc>
                <a:spcPct val="115000"/>
              </a:lnSpc>
              <a:buNone/>
            </a:pPr>
            <a:r>
              <a:rPr lang="en-US" sz="1150" dirty="0">
                <a:solidFill>
                  <a:srgbClr val="FFFFFF"/>
                </a:solidFill>
                <a:latin typeface="Franklin Gothic Medium" pitchFamily="34" charset="0"/>
                <a:ea typeface="Franklin Gothic Medium" pitchFamily="34" charset="-122"/>
                <a:cs typeface="Franklin Gothic Medium" pitchFamily="34" charset="-120"/>
              </a:rPr>
              <a:t>Hallucination is real. Checking is not optional.</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2083</TotalTime>
  <Words>7232</Words>
  <Application>Microsoft Office PowerPoint</Application>
  <PresentationFormat>On-screen Show (16:9)</PresentationFormat>
  <Paragraphs>1168</Paragraphs>
  <Slides>55</Slides>
  <Notes>45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Aptos</vt:lpstr>
      <vt:lpstr>Aptos Display</vt:lpstr>
      <vt:lpstr>Arial</vt:lpstr>
      <vt:lpstr>Calibri</vt:lpstr>
      <vt:lpstr>Cambria</vt:lpstr>
      <vt:lpstr>Franklin Gothic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Jon Pearce</cp:lastModifiedBy>
  <cp:revision>2</cp:revision>
  <dcterms:created xsi:type="dcterms:W3CDTF">2026-08-27T22:45:15Z</dcterms:created>
  <dcterms:modified xsi:type="dcterms:W3CDTF">2026-09-05T12:37:46Z</dcterms:modified>
</cp:coreProperties>
</file>